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7" r:id="rId2"/>
    <p:sldId id="259" r:id="rId3"/>
    <p:sldId id="258" r:id="rId4"/>
    <p:sldId id="261" r:id="rId5"/>
    <p:sldId id="269" r:id="rId6"/>
    <p:sldId id="262" r:id="rId7"/>
    <p:sldId id="263" r:id="rId8"/>
    <p:sldId id="264" r:id="rId9"/>
    <p:sldId id="266" r:id="rId10"/>
    <p:sldId id="267" r:id="rId11"/>
    <p:sldId id="278" r:id="rId12"/>
    <p:sldId id="275" r:id="rId13"/>
    <p:sldId id="270" r:id="rId14"/>
    <p:sldId id="277" r:id="rId15"/>
    <p:sldId id="265" r:id="rId16"/>
    <p:sldId id="271" r:id="rId17"/>
    <p:sldId id="268" r:id="rId18"/>
    <p:sldId id="27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0066FF"/>
    <a:srgbClr val="336699"/>
    <a:srgbClr val="003399"/>
    <a:srgbClr val="000066"/>
    <a:srgbClr val="0000FF"/>
    <a:srgbClr val="006600"/>
    <a:srgbClr val="FF996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89" autoAdjust="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3247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51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8483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933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386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1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3767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482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7891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405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9433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59E82A1-C138-43E9-9743-DEBDC74B4B38}" type="datetimeFigureOut">
              <a:rPr lang="uk-UA" smtClean="0"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2E3ED0-BC6F-4A0E-B388-66DE8FA11B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682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prppzolochiv.miy.link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osvita.ua/doc/files/news/861/86195/OCINYuVANNYa_OST818.pdf" TargetMode="External"/><Relationship Id="rId7" Type="http://schemas.openxmlformats.org/officeDocument/2006/relationships/hyperlink" Target="https://mon.gov.ua/ua/osvita/zagalna-serednya-osvita/nova-ukrayinska-shkola/derzhavnij-standart-bazovoyi-serednoyi-osvit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hyperlink" Target="https://mon.gov.ua/ua/osvita/zagalna-serednya-osvita/navchalni-programi/modelni-navchalni-programi-dlya-5-9-klasiv-novoyi-ukrayinskoyi-shkoli-zaprovadzhuyutsya-poetapno-z-2022-roku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s://mon.gov.ua/ua/osvita/zagalna-serednya-osvita/navchalni-programi/tipovi-osvitni-programi-dlya-2-11-klasi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rst.com.ua/pro_povnu_zagalnu_serednyu_osvitu/st-1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zakon.rada.gov.ua/laws/show/z0924-15#Tex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svita.ua/doc/files/news/861/86195/OCINYuVANNYa_OST818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osvita.ua/legislation/Ser_osv/87596/" TargetMode="External"/><Relationship Id="rId4" Type="http://schemas.openxmlformats.org/officeDocument/2006/relationships/hyperlink" Target="https://zakon.rada.gov.ua/rada/show/v0496290-08/sp:max50:nav7:font2#Text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jpg"/><Relationship Id="rId7" Type="http://schemas.openxmlformats.org/officeDocument/2006/relationships/hyperlink" Target="https://www.youtube.com/watch?v=c0X71at05Vw&amp;ab_channel=%D0%9E%D1%81%D0%B2%D1%96%D1%82%D0%BE%D1%80%D1%96%D1%8F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svita.ua/doc/files/news/861/86195/OCINYuVANNYa_OST818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23893EF-5B69-416F-9100-2A20D0339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828" y="55104"/>
            <a:ext cx="3970546" cy="749067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ВАС ВІТАЄ</a:t>
            </a:r>
          </a:p>
        </p:txBody>
      </p:sp>
      <p:pic>
        <p:nvPicPr>
          <p:cNvPr id="8" name="Рисунок 7">
            <a:hlinkClick r:id="rId2"/>
            <a:extLst>
              <a:ext uri="{FF2B5EF4-FFF2-40B4-BE49-F238E27FC236}">
                <a16:creationId xmlns:a16="http://schemas.microsoft.com/office/drawing/2014/main" id="{67B201F6-0FCC-4A8B-829E-CD36634C4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903" y="1014474"/>
            <a:ext cx="8944056" cy="503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49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7934578-B8E4-4F9F-B7BB-87C9533E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107" y="-28575"/>
            <a:ext cx="9161332" cy="1658198"/>
          </a:xfrm>
        </p:spPr>
        <p:txBody>
          <a:bodyPr/>
          <a:lstStyle/>
          <a:p>
            <a:r>
              <a:rPr lang="uk-UA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ЗАВДАННЯ  ЦЕНТРУ  ПРПП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76D5EDB-67C1-4A6A-BECE-52280C8EC0C1}"/>
              </a:ext>
            </a:extLst>
          </p:cNvPr>
          <p:cNvSpPr/>
          <p:nvPr/>
        </p:nvSpPr>
        <p:spPr>
          <a:xfrm>
            <a:off x="1916726" y="1241997"/>
            <a:ext cx="973892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сприяння професійному розвитку педагогічних працівників; </a:t>
            </a:r>
          </a:p>
          <a:p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їхньої психологічної підтримки;</a:t>
            </a:r>
          </a:p>
          <a:p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консультування з широкого кола питань, пов'язаних із освітнім процесом.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939E49-8DB8-43B6-AEDE-55973D4221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1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24AAF-D3D4-4C6D-9599-BC14A8CCC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262" y="253003"/>
            <a:ext cx="10772775" cy="3076605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ОСОБЛИВОСТІ ОЦІНЮВАННЯ НАВЧАЛЬНИХ ДОСЯГНЕНЬ   УЧАСНИКІВ  ОСВІТНЬОГО ПРОЦЕСУ </a:t>
            </a:r>
            <a:br>
              <a:rPr lang="uk-UA" sz="4800" b="1" dirty="0">
                <a:solidFill>
                  <a:srgbClr val="0000FF"/>
                </a:solidFill>
                <a:latin typeface="Monotype Corsiva" panose="03010101010201010101" pitchFamily="66" charset="0"/>
              </a:rPr>
            </a:br>
            <a:r>
              <a:rPr lang="uk-UA" sz="48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В 5 КЛАСІ НУШ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32EC83-BBB3-4B38-BA92-C730E9F69B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62977" y="3233190"/>
            <a:ext cx="99106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>
                <a:solidFill>
                  <a:srgbClr val="0000FF"/>
                </a:solidFill>
              </a:rPr>
              <a:t>!!!</a:t>
            </a:r>
            <a:r>
              <a:rPr lang="uk-UA" sz="4000" b="1" i="1" dirty="0">
                <a:solidFill>
                  <a:srgbClr val="C00000"/>
                </a:solidFill>
              </a:rPr>
              <a:t> </a:t>
            </a:r>
            <a:r>
              <a:rPr lang="uk-UA" sz="3200" b="1" i="1" dirty="0">
                <a:solidFill>
                  <a:srgbClr val="C00000"/>
                </a:solidFill>
              </a:rPr>
              <a:t>Оцінювання учнів 5 класів має бути зорієнтованим насамперед на обов’язкові результати навчання й орієнтири їх оцінювання, визначені Державним стандартом, та на очікувані результати навчання, передбачені навчальною програмою з відповідного предмета/інтегрованого курсу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85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7934578-B8E4-4F9F-B7BB-87C9533E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978" y="55507"/>
            <a:ext cx="9584056" cy="894423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НОРМАТИВНІ  ДОКУМЕНТИ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A17470-09D6-4239-B618-DE4A8EDA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pic>
        <p:nvPicPr>
          <p:cNvPr id="7" name="Рисунок 6">
            <a:hlinkClick r:id="rId3"/>
            <a:extLst>
              <a:ext uri="{FF2B5EF4-FFF2-40B4-BE49-F238E27FC236}">
                <a16:creationId xmlns:a16="http://schemas.microsoft.com/office/drawing/2014/main" id="{51247AA4-2191-4021-A3F4-A234B833C5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93" t="26040" r="52461" b="52617"/>
          <a:stretch/>
        </p:blipFill>
        <p:spPr>
          <a:xfrm>
            <a:off x="6741326" y="4029789"/>
            <a:ext cx="4797083" cy="1463040"/>
          </a:xfrm>
          <a:prstGeom prst="rect">
            <a:avLst/>
          </a:prstGeom>
        </p:spPr>
      </p:pic>
      <p:pic>
        <p:nvPicPr>
          <p:cNvPr id="8" name="Рисунок 7">
            <a:hlinkClick r:id="rId5"/>
            <a:extLst>
              <a:ext uri="{FF2B5EF4-FFF2-40B4-BE49-F238E27FC236}">
                <a16:creationId xmlns:a16="http://schemas.microsoft.com/office/drawing/2014/main" id="{F7C43B1B-3B14-40FA-815C-43C7DF1252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90" t="13931" r="7807" b="24090"/>
          <a:stretch/>
        </p:blipFill>
        <p:spPr>
          <a:xfrm>
            <a:off x="1380414" y="3818773"/>
            <a:ext cx="4695708" cy="1885071"/>
          </a:xfrm>
          <a:prstGeom prst="rect">
            <a:avLst/>
          </a:prstGeom>
        </p:spPr>
      </p:pic>
      <p:pic>
        <p:nvPicPr>
          <p:cNvPr id="9" name="Рисунок 8">
            <a:hlinkClick r:id="rId7"/>
            <a:extLst>
              <a:ext uri="{FF2B5EF4-FFF2-40B4-BE49-F238E27FC236}">
                <a16:creationId xmlns:a16="http://schemas.microsoft.com/office/drawing/2014/main" id="{13AFE63D-A941-4CC2-9848-B0A60B75E5A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391" t="13110" r="11640" b="34762"/>
          <a:stretch/>
        </p:blipFill>
        <p:spPr>
          <a:xfrm>
            <a:off x="1381838" y="1170014"/>
            <a:ext cx="4694284" cy="1658198"/>
          </a:xfrm>
          <a:prstGeom prst="rect">
            <a:avLst/>
          </a:prstGeom>
        </p:spPr>
      </p:pic>
      <p:pic>
        <p:nvPicPr>
          <p:cNvPr id="10" name="Рисунок 9">
            <a:hlinkClick r:id="rId9"/>
            <a:extLst>
              <a:ext uri="{FF2B5EF4-FFF2-40B4-BE49-F238E27FC236}">
                <a16:creationId xmlns:a16="http://schemas.microsoft.com/office/drawing/2014/main" id="{31C01ADD-9C36-4A90-B53E-57E50420F0F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250" t="14137" r="22000" b="35992"/>
          <a:stretch/>
        </p:blipFill>
        <p:spPr>
          <a:xfrm>
            <a:off x="6792013" y="1170014"/>
            <a:ext cx="4695708" cy="183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4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6896" y="-66810"/>
            <a:ext cx="9207212" cy="932103"/>
          </a:xfrm>
        </p:spPr>
        <p:txBody>
          <a:bodyPr/>
          <a:lstStyle/>
          <a:p>
            <a:r>
              <a:rPr lang="uk-UA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ПУТІВНИК   ДЛЯ   УЧИТЕЛЯ</a:t>
            </a:r>
            <a:endParaRPr lang="ru-RU" b="1" dirty="0">
              <a:solidFill>
                <a:srgbClr val="0000FF"/>
              </a:solidFill>
              <a:latin typeface="Monotype Corsiva" panose="03010101010201010101" pitchFamily="66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174118" y="758700"/>
            <a:ext cx="5463153" cy="2840070"/>
            <a:chOff x="1118357" y="797868"/>
            <a:chExt cx="5463153" cy="284007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/>
            <a:srcRect l="14244" t="25464" r="14261" b="9106"/>
            <a:stretch/>
          </p:blipFill>
          <p:spPr>
            <a:xfrm>
              <a:off x="1124262" y="828654"/>
              <a:ext cx="5457248" cy="2809284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1118357" y="797868"/>
              <a:ext cx="1480393" cy="50689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dirty="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Додаток 9</a:t>
              </a:r>
              <a:endPara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939E49-8DB8-43B6-AEDE-55973D4221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6687127" y="797868"/>
            <a:ext cx="5218546" cy="2775169"/>
            <a:chOff x="6687127" y="828654"/>
            <a:chExt cx="5218546" cy="2775169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4"/>
            <a:srcRect l="16389" t="28168" r="15379" b="7624"/>
            <a:stretch/>
          </p:blipFill>
          <p:spPr>
            <a:xfrm>
              <a:off x="6687127" y="841492"/>
              <a:ext cx="5218546" cy="2762331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6687127" y="828654"/>
              <a:ext cx="1480393" cy="50689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dirty="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Додаток 10</a:t>
              </a:r>
              <a:endPara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124098" y="3777673"/>
            <a:ext cx="5781575" cy="3067775"/>
            <a:chOff x="6124098" y="3777673"/>
            <a:chExt cx="5781575" cy="306777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5"/>
            <a:srcRect l="16061" t="26343" r="15025" b="8650"/>
            <a:stretch/>
          </p:blipFill>
          <p:spPr>
            <a:xfrm>
              <a:off x="6124098" y="3777673"/>
              <a:ext cx="5781575" cy="3067775"/>
            </a:xfrm>
            <a:prstGeom prst="rect">
              <a:avLst/>
            </a:prstGeom>
          </p:spPr>
        </p:pic>
        <p:sp>
          <p:nvSpPr>
            <p:cNvPr id="10" name="Прямоугольник 9"/>
            <p:cNvSpPr/>
            <p:nvPr/>
          </p:nvSpPr>
          <p:spPr>
            <a:xfrm>
              <a:off x="6124098" y="3787743"/>
              <a:ext cx="1480393" cy="50689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dirty="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Додаток 16</a:t>
              </a:r>
              <a:endPara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20770" y="3665015"/>
            <a:ext cx="5655158" cy="3180433"/>
            <a:chOff x="320770" y="3665015"/>
            <a:chExt cx="5655158" cy="3180433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6"/>
            <a:srcRect l="17245" t="24909" r="15442" b="8342"/>
            <a:stretch/>
          </p:blipFill>
          <p:spPr>
            <a:xfrm>
              <a:off x="320770" y="3691096"/>
              <a:ext cx="5655158" cy="315435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320770" y="3665015"/>
              <a:ext cx="1480393" cy="50689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dirty="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Додаток 15</a:t>
              </a:r>
              <a:endPara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199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7934578-B8E4-4F9F-B7BB-87C9533E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262" y="-1"/>
            <a:ext cx="10772775" cy="2419643"/>
          </a:xfrm>
        </p:spPr>
        <p:txBody>
          <a:bodyPr>
            <a:noAutofit/>
          </a:bodyPr>
          <a:lstStyle/>
          <a:p>
            <a:pPr algn="ctr"/>
            <a:r>
              <a:rPr lang="ru-RU" b="1" dirty="0" err="1">
                <a:solidFill>
                  <a:srgbClr val="003399"/>
                </a:solidFill>
                <a:latin typeface="Monotype Corsiva" panose="03010101010201010101" pitchFamily="66" charset="0"/>
              </a:rPr>
              <a:t>Нормативні</a:t>
            </a:r>
            <a:r>
              <a:rPr lang="ru-RU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rgbClr val="003399"/>
                </a:solidFill>
                <a:latin typeface="Monotype Corsiva" panose="03010101010201010101" pitchFamily="66" charset="0"/>
              </a:rPr>
              <a:t>документи</a:t>
            </a:r>
            <a:r>
              <a:rPr lang="ru-RU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, </a:t>
            </a:r>
            <a:r>
              <a:rPr lang="ru-RU" b="1" dirty="0" err="1">
                <a:solidFill>
                  <a:srgbClr val="003399"/>
                </a:solidFill>
                <a:latin typeface="Monotype Corsiva" panose="03010101010201010101" pitchFamily="66" charset="0"/>
              </a:rPr>
              <a:t>що</a:t>
            </a:r>
            <a:r>
              <a:rPr lang="ru-RU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rgbClr val="003399"/>
                </a:solidFill>
                <a:latin typeface="Monotype Corsiva" panose="03010101010201010101" pitchFamily="66" charset="0"/>
              </a:rPr>
              <a:t>регламентують</a:t>
            </a:r>
            <a:r>
              <a:rPr lang="ru-RU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 правила </a:t>
            </a:r>
            <a:r>
              <a:rPr lang="ru-RU" b="1" dirty="0" err="1">
                <a:solidFill>
                  <a:srgbClr val="003399"/>
                </a:solidFill>
                <a:latin typeface="Monotype Corsiva" panose="03010101010201010101" pitchFamily="66" charset="0"/>
              </a:rPr>
              <a:t>ведення</a:t>
            </a:r>
            <a:r>
              <a:rPr lang="ru-RU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rgbClr val="003399"/>
                </a:solidFill>
                <a:latin typeface="Monotype Corsiva" panose="03010101010201010101" pitchFamily="66" charset="0"/>
              </a:rPr>
              <a:t>журналів</a:t>
            </a:r>
            <a:r>
              <a:rPr lang="ru-RU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 у 5-х </a:t>
            </a:r>
            <a:r>
              <a:rPr lang="ru-RU" b="1" dirty="0" err="1">
                <a:solidFill>
                  <a:srgbClr val="003399"/>
                </a:solidFill>
                <a:latin typeface="Monotype Corsiva" panose="03010101010201010101" pitchFamily="66" charset="0"/>
              </a:rPr>
              <a:t>класах</a:t>
            </a:r>
            <a:r>
              <a:rPr lang="ru-RU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 НУШ:</a:t>
            </a:r>
            <a:endParaRPr lang="uk-UA" dirty="0">
              <a:solidFill>
                <a:srgbClr val="003399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A17470-09D6-4239-B618-DE4A8EDA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BFC555B-0E64-4C83-B589-DA082C195FD9}"/>
              </a:ext>
            </a:extLst>
          </p:cNvPr>
          <p:cNvSpPr/>
          <p:nvPr/>
        </p:nvSpPr>
        <p:spPr>
          <a:xfrm>
            <a:off x="294963" y="2549127"/>
            <a:ext cx="11897037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Закон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України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«Про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повну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загальну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середню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»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стаття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17);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sz="32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uk-UA" sz="3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Порядок переведення учнів (вихованців) закладу </a:t>
            </a:r>
            <a:r>
              <a:rPr lang="uk-UA" sz="3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 </a:t>
            </a:r>
            <a:r>
              <a:rPr lang="uk-UA" sz="3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середньо</a:t>
            </a:r>
            <a:r>
              <a:rPr lang="uk-UA" sz="3200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  <a:r>
              <a:rPr lang="uk-UA" sz="32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освіти до наступного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класу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затверджениий</a:t>
            </a:r>
            <a:r>
              <a:rPr lang="uk-UA" sz="32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наказом Міністерства освіти і науки України від 14.07.2015 № 762 (у редакції наказів Міністерства освіти і науки України від 08.05.2019 № 621, від 01.03.2021 № 268);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uk-UA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b="0" i="0" u="none" strike="noStrike" dirty="0">
              <a:solidFill>
                <a:schemeClr val="bg1"/>
              </a:solidFill>
              <a:effectLst/>
              <a:latin typeface="var(--stk-f_family)"/>
            </a:endParaRPr>
          </a:p>
        </p:txBody>
      </p:sp>
    </p:spTree>
    <p:extLst>
      <p:ext uri="{BB962C8B-B14F-4D97-AF65-F5344CB8AC3E}">
        <p14:creationId xmlns:p14="http://schemas.microsoft.com/office/powerpoint/2010/main" val="2435958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A17470-09D6-4239-B618-DE4A8EDA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D6CB09-5B3C-4426-9D6D-D40A5CED83F4}"/>
              </a:ext>
            </a:extLst>
          </p:cNvPr>
          <p:cNvSpPr txBox="1"/>
          <p:nvPr/>
        </p:nvSpPr>
        <p:spPr>
          <a:xfrm>
            <a:off x="1124262" y="733245"/>
            <a:ext cx="1129345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Методичні </a:t>
            </a:r>
            <a:r>
              <a:rPr lang="uk-UA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 </a:t>
            </a:r>
            <a:r>
              <a:rPr lang="uk-UA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щодо оцінювання навчальних досягнень учнів 5–6-х класів, які здобувають освіту відповідно до нового Державного стандарту </a:t>
            </a:r>
            <a:r>
              <a:rPr lang="uk-UA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базової середньої </a:t>
            </a:r>
            <a:r>
              <a:rPr lang="uk-UA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освіти, затверджені наказом Міністерства освіти і науки України від 01.04.2022 № 289;</a:t>
            </a:r>
            <a:endParaRPr lang="uk-UA" sz="28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uk-UA" sz="28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Інструкція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з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ведення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класного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журналу 5–11(12)-х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класів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загальноосвітніх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навчальних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закладів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 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затверджена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наказом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Міністерства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освіти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і науки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України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03.06.2008 № 496;</a:t>
            </a:r>
            <a:endParaRPr lang="ru-RU" sz="28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sz="28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Інструктивно-методичні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рекомендації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щодо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організації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освітнього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процесу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та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викладання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навчальних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предметів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інтегрованих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курсів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у закладах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загальної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середньої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освіти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в 2022/2023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навчальному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році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(лист МОН </a:t>
            </a:r>
            <a:r>
              <a:rPr lang="ru-RU" sz="28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</a:t>
            </a:r>
            <a:r>
              <a:rPr lang="ru-RU" sz="28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19.08.2022 № 1/9530–22).</a:t>
            </a:r>
            <a:endParaRPr lang="uk-UA" sz="28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301653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7934578-B8E4-4F9F-B7BB-87C9533E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321" y="157865"/>
            <a:ext cx="10086976" cy="1041032"/>
          </a:xfrm>
        </p:spPr>
        <p:txBody>
          <a:bodyPr/>
          <a:lstStyle/>
          <a:p>
            <a:r>
              <a:rPr lang="uk-UA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ОСНОВНІ  ВИДИ  ОЦІНЮВАННЯ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A17470-09D6-4239-B618-DE4A8EDA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02660" y="1550504"/>
            <a:ext cx="3578087" cy="954157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ФОРМУВАЛЬНЕ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2660" y="2965174"/>
            <a:ext cx="3578087" cy="954157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ПОТОЧНЕ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2660" y="4379844"/>
            <a:ext cx="3578087" cy="954157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ПІДСУМКОВЕ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4980747" y="3668389"/>
            <a:ext cx="2640056" cy="1015152"/>
          </a:xfrm>
          <a:prstGeom prst="straightConnector1">
            <a:avLst/>
          </a:prstGeom>
          <a:ln w="34925">
            <a:solidFill>
              <a:srgbClr val="00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980747" y="4793763"/>
            <a:ext cx="2640056" cy="40223"/>
          </a:xfrm>
          <a:prstGeom prst="straightConnector1">
            <a:avLst/>
          </a:prstGeom>
          <a:ln w="34925">
            <a:solidFill>
              <a:srgbClr val="00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980747" y="5007668"/>
            <a:ext cx="2640056" cy="677515"/>
          </a:xfrm>
          <a:prstGeom prst="straightConnector1">
            <a:avLst/>
          </a:prstGeom>
          <a:ln w="34925">
            <a:solidFill>
              <a:srgbClr val="00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7742983" y="3274222"/>
            <a:ext cx="2946400" cy="803564"/>
          </a:xfrm>
          <a:prstGeom prst="rect">
            <a:avLst/>
          </a:prstGeom>
          <a:noFill/>
          <a:ln w="47625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тематичне</a:t>
            </a:r>
            <a:endParaRPr lang="ru-RU" sz="36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742983" y="4325732"/>
            <a:ext cx="2946400" cy="803564"/>
          </a:xfrm>
          <a:prstGeom prst="rect">
            <a:avLst/>
          </a:prstGeom>
          <a:noFill/>
          <a:ln w="47625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семестрове</a:t>
            </a:r>
            <a:endParaRPr lang="ru-RU" sz="36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42983" y="5321491"/>
            <a:ext cx="2946400" cy="803564"/>
          </a:xfrm>
          <a:prstGeom prst="rect">
            <a:avLst/>
          </a:prstGeom>
          <a:noFill/>
          <a:ln w="47625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річне</a:t>
            </a:r>
            <a:endParaRPr lang="ru-RU" sz="36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674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7934578-B8E4-4F9F-B7BB-87C9533E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367" y="0"/>
            <a:ext cx="9659593" cy="1050971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ФОРМУВАЛЬНЕ ОЦІНЮВАННЯ –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A17470-09D6-4239-B618-DE4A8EDA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30017" y="747748"/>
            <a:ext cx="922351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з найефективніших досліджених стратегій підвищення рівня навчальних досягнень учнів за висновками міжнародних науковців та експертів</a:t>
            </a:r>
            <a:endParaRPr lang="ru-RU" sz="3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2131" y="3421027"/>
            <a:ext cx="3263140" cy="2622669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Метою формувального оцінювання є:</a:t>
            </a:r>
            <a:endParaRPr lang="ru-RU" sz="4000" b="1" dirty="0">
              <a:solidFill>
                <a:schemeClr val="bg1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>
            <a:endCxn id="9" idx="1"/>
          </p:cNvCxnSpPr>
          <p:nvPr/>
        </p:nvCxnSpPr>
        <p:spPr>
          <a:xfrm flipV="1">
            <a:off x="3825271" y="3738723"/>
            <a:ext cx="1125937" cy="833278"/>
          </a:xfrm>
          <a:prstGeom prst="straightConnector1">
            <a:avLst/>
          </a:prstGeom>
          <a:ln w="34925">
            <a:solidFill>
              <a:srgbClr val="00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6" idx="3"/>
            <a:endCxn id="11" idx="1"/>
          </p:cNvCxnSpPr>
          <p:nvPr/>
        </p:nvCxnSpPr>
        <p:spPr>
          <a:xfrm>
            <a:off x="3825271" y="4732362"/>
            <a:ext cx="1125937" cy="804001"/>
          </a:xfrm>
          <a:prstGeom prst="straightConnector1">
            <a:avLst/>
          </a:prstGeom>
          <a:ln w="34925">
            <a:solidFill>
              <a:srgbClr val="00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951208" y="3043436"/>
            <a:ext cx="6739364" cy="1390573"/>
          </a:xfrm>
          <a:prstGeom prst="rect">
            <a:avLst/>
          </a:prstGeom>
          <a:noFill/>
          <a:ln w="47625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 учням усвідомити способи досягнення кращих результатів навчання </a:t>
            </a: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51208" y="4841076"/>
            <a:ext cx="6739364" cy="1390573"/>
          </a:xfrm>
          <a:prstGeom prst="rect">
            <a:avLst/>
          </a:prstGeom>
          <a:noFill/>
          <a:ln w="47625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 педагогам у пошуку шляхів покращення ефективності уроку</a:t>
            </a: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760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A17470-09D6-4239-B618-DE4A8EDA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7934578-B8E4-4F9F-B7BB-87C9533E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752" y="1"/>
            <a:ext cx="11313103" cy="1658198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ІНСТРУМЕНТИ  ФОРМУВАЛЬНОГО ОЦІНЮВАННЯ: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580" y="1980623"/>
            <a:ext cx="5467350" cy="1653864"/>
          </a:xfrm>
          <a:prstGeom prst="rect">
            <a:avLst/>
          </a:prstGeom>
          <a:noFill/>
          <a:ln w="476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педагогічне спостереження </a:t>
            </a:r>
            <a:r>
              <a:rPr lang="uk-UA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 за навчальною та іншими видами діяльності учнів</a:t>
            </a:r>
            <a:endParaRPr lang="ru-RU" sz="2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55111" y="1913948"/>
            <a:ext cx="5467350" cy="1653864"/>
          </a:xfrm>
          <a:prstGeom prst="rect">
            <a:avLst/>
          </a:prstGeom>
          <a:noFill/>
          <a:ln w="476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взаємооцінювання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 діяльності учнів</a:t>
            </a:r>
            <a:endParaRPr lang="ru-RU" sz="2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6581" y="4094857"/>
            <a:ext cx="5467350" cy="1653864"/>
          </a:xfrm>
          <a:prstGeom prst="rect">
            <a:avLst/>
          </a:prstGeom>
          <a:noFill/>
          <a:ln w="476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учителем 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 діяльності </a:t>
            </a:r>
            <a:r>
              <a:rPr lang="uk-UA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 (картки, есе, презентація, групова робота, інше)</a:t>
            </a:r>
            <a:endParaRPr lang="ru-RU" sz="2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55111" y="4094857"/>
            <a:ext cx="5467350" cy="1653864"/>
          </a:xfrm>
          <a:prstGeom prst="rect">
            <a:avLst/>
          </a:prstGeom>
          <a:noFill/>
          <a:ln w="476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учителем 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портфоліо, </a:t>
            </a:r>
            <a:r>
              <a:rPr lang="uk-UA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 досягнень учнів, результатів їх </a:t>
            </a:r>
            <a:r>
              <a:rPr lang="uk-UA" sz="28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діагностувальних</a:t>
            </a:r>
            <a:r>
              <a:rPr lang="uk-UA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робіт</a:t>
            </a:r>
            <a:endParaRPr lang="ru-RU" sz="2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18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851F642-8DE7-4686-96E7-2D8ACE1C0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09" y="111605"/>
            <a:ext cx="11877964" cy="1172249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ФОРМУВАЛЬНЕ  ОЦІНЮВАННЯ.</a:t>
            </a:r>
            <a:br>
              <a:rPr lang="uk-UA" sz="4000" b="1" dirty="0">
                <a:solidFill>
                  <a:srgbClr val="0000FF"/>
                </a:solidFill>
                <a:latin typeface="Monotype Corsiva" panose="03010101010201010101" pitchFamily="66" charset="0"/>
              </a:rPr>
            </a:br>
            <a:r>
              <a:rPr lang="uk-UA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Зворотний зв</a:t>
            </a:r>
            <a:r>
              <a:rPr lang="en-US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’</a:t>
            </a:r>
            <a:r>
              <a:rPr lang="uk-UA" sz="4000" b="1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язок</a:t>
            </a:r>
            <a:r>
              <a:rPr lang="uk-UA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  та  підтримка  учнів</a:t>
            </a:r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D1B76A10-3864-4025-96B0-79D9CF6DA062}"/>
              </a:ext>
            </a:extLst>
          </p:cNvPr>
          <p:cNvSpPr txBox="1">
            <a:spLocks/>
          </p:cNvSpPr>
          <p:nvPr/>
        </p:nvSpPr>
        <p:spPr>
          <a:xfrm>
            <a:off x="406048" y="2225193"/>
            <a:ext cx="3668743" cy="4622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endParaRPr lang="uk-UA" sz="21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7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Тут сховалася помилка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поспішай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Спробуй самостійно виправити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все вдалося. Наступного разу буде краще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 тебе вірю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Треба ще раз повторити цю тему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Треба попрацювати додатково над такими завданнями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над чим попрацювати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тобі допоможу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Треба </a:t>
            </a:r>
            <a:r>
              <a:rPr lang="uk-UA" sz="8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повправлятися</a:t>
            </a:r>
            <a:r>
              <a:rPr lang="uk-UA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ще</a:t>
            </a:r>
          </a:p>
          <a:p>
            <a:pPr marL="685800" indent="-685800" algn="ctr">
              <a:buFont typeface="Wingdings" panose="05000000000000000000" pitchFamily="2" charset="2"/>
              <a:buChar char="Ø"/>
            </a:pPr>
            <a:endParaRPr lang="uk-UA" sz="7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ctr">
              <a:buFont typeface="Wingdings" panose="05000000000000000000" pitchFamily="2" charset="2"/>
              <a:buChar char="Ø"/>
            </a:pPr>
            <a:endParaRPr lang="uk-UA" sz="4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6961" y="1258464"/>
            <a:ext cx="3230117" cy="7647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Перевір</a:t>
            </a:r>
            <a:r>
              <a:rPr lang="uk-UA" sz="2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 це завдання</a:t>
            </a:r>
            <a:endParaRPr 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22247" y="1283854"/>
            <a:ext cx="2335143" cy="7140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rgbClr val="000066"/>
                </a:solidFill>
                <a:latin typeface="Monotype Corsiva" panose="03010101010201010101" pitchFamily="66" charset="0"/>
              </a:rPr>
              <a:t>Значно краще</a:t>
            </a:r>
            <a:endParaRPr lang="ru-RU" sz="2800" b="1" dirty="0">
              <a:solidFill>
                <a:srgbClr val="000066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D1B76A10-3864-4025-96B0-79D9CF6DA062}"/>
              </a:ext>
            </a:extLst>
          </p:cNvPr>
          <p:cNvSpPr txBox="1">
            <a:spLocks/>
          </p:cNvSpPr>
          <p:nvPr/>
        </p:nvSpPr>
        <p:spPr>
          <a:xfrm>
            <a:off x="4233919" y="2225194"/>
            <a:ext cx="3668743" cy="4316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endParaRPr lang="uk-UA" sz="21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7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прогрес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 вдосконалюєшся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 краще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Відчутний прогрес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 рухаєшся в правильному напрямку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 всі тебе вітаємо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остаточної перемоги – зовсім небагато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8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8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 труднощі позаду – ти розумієш</a:t>
            </a:r>
          </a:p>
          <a:p>
            <a:pPr marL="685800" indent="-685800" algn="ctr">
              <a:buFont typeface="Wingdings" panose="05000000000000000000" pitchFamily="2" charset="2"/>
              <a:buChar char="Ø"/>
            </a:pPr>
            <a:endParaRPr lang="uk-UA" sz="7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ctr">
              <a:buFont typeface="Wingdings" panose="05000000000000000000" pitchFamily="2" charset="2"/>
              <a:buChar char="Ø"/>
            </a:pPr>
            <a:endParaRPr lang="uk-UA" sz="4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18062" y="1283854"/>
            <a:ext cx="2792668" cy="7140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  <a:latin typeface="Monotype Corsiva" panose="03010101010201010101" pitchFamily="66" charset="0"/>
              </a:rPr>
              <a:t>Прекрасна роб</a:t>
            </a:r>
            <a:r>
              <a:rPr lang="uk-UA" sz="2400" b="1" dirty="0">
                <a:solidFill>
                  <a:srgbClr val="006600"/>
                </a:solidFill>
                <a:latin typeface="Monotype Corsiva" panose="03010101010201010101" pitchFamily="66" charset="0"/>
              </a:rPr>
              <a:t>ота</a:t>
            </a:r>
            <a:endParaRPr lang="ru-RU" sz="2400" b="1" dirty="0">
              <a:solidFill>
                <a:srgbClr val="0066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D1B76A10-3864-4025-96B0-79D9CF6DA062}"/>
              </a:ext>
            </a:extLst>
          </p:cNvPr>
          <p:cNvSpPr txBox="1">
            <a:spLocks/>
          </p:cNvSpPr>
          <p:nvPr/>
        </p:nvSpPr>
        <p:spPr>
          <a:xfrm>
            <a:off x="8616750" y="2225193"/>
            <a:ext cx="3121363" cy="4316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endParaRPr lang="uk-UA" sz="21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7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Цікава думка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35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Оригінально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35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Вдале рішення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35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Дуже слушно!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35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 тобою пишаюся!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35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Гарний результат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35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Виконано бездоганно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35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Краще не буває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35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Бездоганна робота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35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 твоя перемога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7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ctr">
              <a:buFont typeface="Wingdings" panose="05000000000000000000" pitchFamily="2" charset="2"/>
              <a:buChar char="Ø"/>
            </a:pPr>
            <a:endParaRPr lang="uk-UA" sz="7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ctr">
              <a:buFont typeface="Wingdings" panose="05000000000000000000" pitchFamily="2" charset="2"/>
              <a:buChar char="Ø"/>
            </a:pPr>
            <a:endParaRPr lang="uk-UA" sz="4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26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1F642-8DE7-4686-96E7-2D8ACE1C0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383" y="149502"/>
            <a:ext cx="8968828" cy="81592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ФОРМУВАЛЬНЕ  ОЦІНЮВАННЯ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0193BF-1023-4FE7-BFAF-2A57636C4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6" t="19883" r="3229" b="12047"/>
          <a:stretch/>
        </p:blipFill>
        <p:spPr>
          <a:xfrm>
            <a:off x="74856" y="1099065"/>
            <a:ext cx="3661974" cy="26054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242244-8792-4495-8DA7-72630A9D52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" t="24328" r="27979" b="12983"/>
          <a:stretch/>
        </p:blipFill>
        <p:spPr>
          <a:xfrm>
            <a:off x="8571346" y="1082103"/>
            <a:ext cx="3492812" cy="246985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473414-2B1F-489A-BDC7-642FBCAFC7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t="10071" r="1633" b="12776"/>
          <a:stretch/>
        </p:blipFill>
        <p:spPr>
          <a:xfrm>
            <a:off x="6586499" y="3830950"/>
            <a:ext cx="4764991" cy="21587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B927820-A589-48BA-BE4A-873D20FB1C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" t="7284" r="14518" b="5029"/>
          <a:stretch/>
        </p:blipFill>
        <p:spPr>
          <a:xfrm>
            <a:off x="1433079" y="3830950"/>
            <a:ext cx="4662921" cy="28761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939E49-8DB8-43B6-AEDE-55973D4221E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270717-2D25-4B0A-B12A-37AEC4477C0C}"/>
              </a:ext>
            </a:extLst>
          </p:cNvPr>
          <p:cNvSpPr txBox="1"/>
          <p:nvPr/>
        </p:nvSpPr>
        <p:spPr>
          <a:xfrm>
            <a:off x="6382329" y="6116096"/>
            <a:ext cx="5615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Формувальне оцінювання під ключ</a:t>
            </a:r>
            <a:endParaRPr lang="uk-UA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/>
          <a:srcRect l="8574" t="34078" r="53694" b="28351"/>
          <a:stretch/>
        </p:blipFill>
        <p:spPr>
          <a:xfrm>
            <a:off x="3930670" y="1172498"/>
            <a:ext cx="4520604" cy="253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53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A17470-09D6-4239-B618-DE4A8EDA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D1B76A10-3864-4025-96B0-79D9CF6DA062}"/>
              </a:ext>
            </a:extLst>
          </p:cNvPr>
          <p:cNvSpPr txBox="1">
            <a:spLocks/>
          </p:cNvSpPr>
          <p:nvPr/>
        </p:nvSpPr>
        <p:spPr>
          <a:xfrm>
            <a:off x="1437714" y="674682"/>
            <a:ext cx="9316572" cy="49721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ctr">
              <a:buFont typeface="Wingdings" panose="05000000000000000000" pitchFamily="2" charset="2"/>
              <a:buChar char="Ø"/>
            </a:pPr>
            <a:endParaRPr lang="uk-UA" sz="4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uk-UA" sz="123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адаптаційний період (вересень, вересень-жовтень,  І  семестр) визначає заклад освіти за рішенням педагогічної ради; </a:t>
            </a:r>
          </a:p>
          <a:p>
            <a:pPr algn="ctr"/>
            <a:endParaRPr lang="uk-UA" sz="123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uk-UA" sz="123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бальне оцінювання передбачає врахування критеріїв оцінювання;</a:t>
            </a:r>
          </a:p>
          <a:p>
            <a:pPr algn="ctr"/>
            <a:endParaRPr lang="uk-UA" sz="123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uk-UA" sz="123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свідоцтво досягнень</a:t>
            </a:r>
          </a:p>
          <a:p>
            <a:pPr marL="685800" indent="-685800" algn="ctr">
              <a:buFont typeface="Wingdings" panose="05000000000000000000" pitchFamily="2" charset="2"/>
              <a:buChar char="Ø"/>
            </a:pPr>
            <a:endParaRPr lang="uk-UA" sz="4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54C5177C-2FB4-4D11-8A04-8A14306A58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04423" y="0"/>
            <a:ext cx="5583154" cy="674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ЩОДО  ОЦІНЮВАННЯ</a:t>
            </a:r>
          </a:p>
        </p:txBody>
      </p:sp>
      <p:pic>
        <p:nvPicPr>
          <p:cNvPr id="10" name="Рисунок 9">
            <a:hlinkClick r:id="rId3"/>
            <a:extLst>
              <a:ext uri="{FF2B5EF4-FFF2-40B4-BE49-F238E27FC236}">
                <a16:creationId xmlns:a16="http://schemas.microsoft.com/office/drawing/2014/main" id="{542E2B04-4DCA-4229-B2D2-912DAEAEFC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93" t="26040" r="52461" b="52617"/>
          <a:stretch/>
        </p:blipFill>
        <p:spPr>
          <a:xfrm>
            <a:off x="7136929" y="5122246"/>
            <a:ext cx="4797083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1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1F642-8DE7-4686-96E7-2D8ACE1C0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788" y="231678"/>
            <a:ext cx="10772775" cy="1658198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ОРІЄНТОВНА  РАМКА  ОЦІНЮВАННЯ  НАВЧАЛЬНИХ  ДОСЯГНЕНЬ  УЧНІВ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1558" t="28821" r="34405" b="10619"/>
          <a:stretch/>
        </p:blipFill>
        <p:spPr>
          <a:xfrm>
            <a:off x="2975959" y="2253672"/>
            <a:ext cx="6417424" cy="40455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939E49-8DB8-43B6-AEDE-55973D4221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69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A17470-09D6-4239-B618-DE4A8EDA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57934578-B8E4-4F9F-B7BB-87C9533E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2225" y="1"/>
            <a:ext cx="7058026" cy="790574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ЗАПИСИ   В   ЖУРНАЛІ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645935-6F49-45EF-948E-B03A0C924D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49" t="48543" r="30460" b="26983"/>
          <a:stretch/>
        </p:blipFill>
        <p:spPr>
          <a:xfrm>
            <a:off x="4337166" y="4891197"/>
            <a:ext cx="7618870" cy="181095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49CD0CE-A37C-40F1-AA08-1CA70909C77D}"/>
              </a:ext>
            </a:extLst>
          </p:cNvPr>
          <p:cNvSpPr txBox="1"/>
          <p:nvPr/>
        </p:nvSpPr>
        <p:spPr>
          <a:xfrm>
            <a:off x="562131" y="5319621"/>
            <a:ext cx="33674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Природнича галузь</a:t>
            </a:r>
          </a:p>
          <a:p>
            <a:pPr algn="ctr"/>
            <a:r>
              <a:rPr lang="uk-UA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(ПРО)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535146" y="790575"/>
            <a:ext cx="8159750" cy="3916680"/>
            <a:chOff x="1470025" y="882546"/>
            <a:chExt cx="8159750" cy="391668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353"/>
            <a:stretch/>
          </p:blipFill>
          <p:spPr>
            <a:xfrm>
              <a:off x="1470025" y="882546"/>
              <a:ext cx="8159750" cy="3916680"/>
            </a:xfrm>
            <a:prstGeom prst="rect">
              <a:avLst/>
            </a:prstGeom>
          </p:spPr>
        </p:pic>
        <p:sp>
          <p:nvSpPr>
            <p:cNvPr id="18" name="Прямоугольник 7">
              <a:extLst>
                <a:ext uri="{FF2B5EF4-FFF2-40B4-BE49-F238E27FC236}">
                  <a16:creationId xmlns:a16="http://schemas.microsoft.com/office/drawing/2014/main" id="{BBA38F3B-6842-4EC0-AF4D-A804E1567931}"/>
                </a:ext>
              </a:extLst>
            </p:cNvPr>
            <p:cNvSpPr/>
            <p:nvPr/>
          </p:nvSpPr>
          <p:spPr>
            <a:xfrm rot="16200000">
              <a:off x="6264639" y="1618078"/>
              <a:ext cx="954283" cy="23782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 семестр</a:t>
              </a:r>
            </a:p>
          </p:txBody>
        </p:sp>
        <p:sp>
          <p:nvSpPr>
            <p:cNvPr id="19" name="Прямоугольник 7">
              <a:extLst>
                <a:ext uri="{FF2B5EF4-FFF2-40B4-BE49-F238E27FC236}">
                  <a16:creationId xmlns:a16="http://schemas.microsoft.com/office/drawing/2014/main" id="{93A517CC-8640-40BB-BE80-D61B628B614B}"/>
                </a:ext>
              </a:extLst>
            </p:cNvPr>
            <p:cNvSpPr/>
            <p:nvPr/>
          </p:nvSpPr>
          <p:spPr>
            <a:xfrm rot="16200000">
              <a:off x="6456979" y="1557278"/>
              <a:ext cx="1096182" cy="19884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Скоригована</a:t>
              </a:r>
            </a:p>
          </p:txBody>
        </p:sp>
        <p:sp>
          <p:nvSpPr>
            <p:cNvPr id="21" name="Прямоугольник 7">
              <a:extLst>
                <a:ext uri="{FF2B5EF4-FFF2-40B4-BE49-F238E27FC236}">
                  <a16:creationId xmlns:a16="http://schemas.microsoft.com/office/drawing/2014/main" id="{6BDE47BD-A28F-4EB2-ADF0-F2B5E218C61A}"/>
                </a:ext>
              </a:extLst>
            </p:cNvPr>
            <p:cNvSpPr/>
            <p:nvPr/>
          </p:nvSpPr>
          <p:spPr>
            <a:xfrm rot="16200000">
              <a:off x="8146521" y="1618079"/>
              <a:ext cx="954283" cy="23782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ІІ семестр</a:t>
              </a:r>
            </a:p>
          </p:txBody>
        </p:sp>
        <p:sp>
          <p:nvSpPr>
            <p:cNvPr id="22" name="Прямоугольник 7">
              <a:extLst>
                <a:ext uri="{FF2B5EF4-FFF2-40B4-BE49-F238E27FC236}">
                  <a16:creationId xmlns:a16="http://schemas.microsoft.com/office/drawing/2014/main" id="{96181F6E-D538-4EDD-AAA4-ADD070E4EAC2}"/>
                </a:ext>
              </a:extLst>
            </p:cNvPr>
            <p:cNvSpPr/>
            <p:nvPr/>
          </p:nvSpPr>
          <p:spPr>
            <a:xfrm rot="16200000">
              <a:off x="8745545" y="1618078"/>
              <a:ext cx="935606" cy="23782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Річна</a:t>
              </a:r>
            </a:p>
          </p:txBody>
        </p:sp>
        <p:sp>
          <p:nvSpPr>
            <p:cNvPr id="23" name="Прямоугольник 7">
              <a:extLst>
                <a:ext uri="{FF2B5EF4-FFF2-40B4-BE49-F238E27FC236}">
                  <a16:creationId xmlns:a16="http://schemas.microsoft.com/office/drawing/2014/main" id="{335CF5D1-417E-40BB-8076-82C789D2AB38}"/>
                </a:ext>
              </a:extLst>
            </p:cNvPr>
            <p:cNvSpPr/>
            <p:nvPr/>
          </p:nvSpPr>
          <p:spPr>
            <a:xfrm rot="16200000">
              <a:off x="8336655" y="1566616"/>
              <a:ext cx="1096182" cy="19884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Скоригована</a:t>
              </a: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CDE597F6-8DCC-460A-84B0-7011753651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4505" t="40454" r="61080" b="23514"/>
            <a:stretch/>
          </p:blipFill>
          <p:spPr>
            <a:xfrm>
              <a:off x="4112060" y="1269187"/>
              <a:ext cx="866070" cy="2267743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234E67AB-824A-4381-B3B3-FD5205172F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4505" t="42686" r="61080" b="23514"/>
            <a:stretch/>
          </p:blipFill>
          <p:spPr>
            <a:xfrm>
              <a:off x="5653957" y="1409700"/>
              <a:ext cx="866071" cy="2127230"/>
            </a:xfrm>
            <a:prstGeom prst="rect">
              <a:avLst/>
            </a:prstGeom>
          </p:spPr>
        </p:pic>
        <p:sp>
          <p:nvSpPr>
            <p:cNvPr id="30" name="Прямоугольник 7">
              <a:extLst>
                <a:ext uri="{FF2B5EF4-FFF2-40B4-BE49-F238E27FC236}">
                  <a16:creationId xmlns:a16="http://schemas.microsoft.com/office/drawing/2014/main" id="{9A5B8CC7-F765-40D0-96B2-8CAEFE2BC7E0}"/>
                </a:ext>
              </a:extLst>
            </p:cNvPr>
            <p:cNvSpPr/>
            <p:nvPr/>
          </p:nvSpPr>
          <p:spPr>
            <a:xfrm rot="16200000">
              <a:off x="8891107" y="1575955"/>
              <a:ext cx="1096182" cy="19884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Скоригована</a:t>
              </a: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34E67AB-824A-4381-B3B3-FD5205172F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4505" t="42939" r="61080" b="32120"/>
            <a:stretch/>
          </p:blipFill>
          <p:spPr>
            <a:xfrm>
              <a:off x="7220069" y="1390352"/>
              <a:ext cx="1044562" cy="1760352"/>
            </a:xfrm>
            <a:prstGeom prst="rect">
              <a:avLst/>
            </a:prstGeom>
          </p:spPr>
        </p:pic>
        <p:grpSp>
          <p:nvGrpSpPr>
            <p:cNvPr id="9" name="Группа 8"/>
            <p:cNvGrpSpPr/>
            <p:nvPr/>
          </p:nvGrpSpPr>
          <p:grpSpPr>
            <a:xfrm>
              <a:off x="7256399" y="2271681"/>
              <a:ext cx="1021618" cy="1265248"/>
              <a:chOff x="7220069" y="2247239"/>
              <a:chExt cx="1087354" cy="1576790"/>
            </a:xfrm>
          </p:grpSpPr>
          <p:sp>
            <p:nvSpPr>
              <p:cNvPr id="3" name="Прямоугольник 2"/>
              <p:cNvSpPr/>
              <p:nvPr/>
            </p:nvSpPr>
            <p:spPr>
              <a:xfrm>
                <a:off x="7243087" y="2247239"/>
                <a:ext cx="364520" cy="17600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7243087" y="2416282"/>
                <a:ext cx="364520" cy="17600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7243087" y="2550272"/>
                <a:ext cx="364520" cy="17600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7232436" y="2715635"/>
                <a:ext cx="364520" cy="17600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7232436" y="2869714"/>
                <a:ext cx="364520" cy="17600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7223331" y="3033286"/>
                <a:ext cx="364520" cy="17600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7220069" y="3173415"/>
                <a:ext cx="364520" cy="17600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7223331" y="3627962"/>
                <a:ext cx="364520" cy="17600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7220069" y="3484829"/>
                <a:ext cx="364520" cy="17600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7223331" y="3327893"/>
                <a:ext cx="364520" cy="17600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7601457" y="2247239"/>
                <a:ext cx="364520" cy="176009"/>
              </a:xfrm>
              <a:prstGeom prst="rect">
                <a:avLst/>
              </a:prstGeom>
              <a:solidFill>
                <a:srgbClr val="00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7601457" y="2550272"/>
                <a:ext cx="364520" cy="176009"/>
              </a:xfrm>
              <a:prstGeom prst="rect">
                <a:avLst/>
              </a:prstGeom>
              <a:solidFill>
                <a:srgbClr val="00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7590806" y="2715635"/>
                <a:ext cx="364520" cy="176009"/>
              </a:xfrm>
              <a:prstGeom prst="rect">
                <a:avLst/>
              </a:prstGeom>
              <a:solidFill>
                <a:srgbClr val="00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7590806" y="2869714"/>
                <a:ext cx="364520" cy="176009"/>
              </a:xfrm>
              <a:prstGeom prst="rect">
                <a:avLst/>
              </a:prstGeom>
              <a:solidFill>
                <a:srgbClr val="00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7578439" y="3173415"/>
                <a:ext cx="364520" cy="176009"/>
              </a:xfrm>
              <a:prstGeom prst="rect">
                <a:avLst/>
              </a:prstGeom>
              <a:solidFill>
                <a:srgbClr val="00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7581701" y="3627962"/>
                <a:ext cx="364520" cy="176009"/>
              </a:xfrm>
              <a:prstGeom prst="rect">
                <a:avLst/>
              </a:prstGeom>
              <a:solidFill>
                <a:srgbClr val="00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7578439" y="3484829"/>
                <a:ext cx="364520" cy="176009"/>
              </a:xfrm>
              <a:prstGeom prst="rect">
                <a:avLst/>
              </a:prstGeom>
              <a:solidFill>
                <a:srgbClr val="00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7581701" y="3327893"/>
                <a:ext cx="364520" cy="176009"/>
              </a:xfrm>
              <a:prstGeom prst="rect">
                <a:avLst/>
              </a:prstGeom>
              <a:solidFill>
                <a:srgbClr val="00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7587407" y="2390409"/>
                <a:ext cx="364520" cy="176009"/>
              </a:xfrm>
              <a:prstGeom prst="rect">
                <a:avLst/>
              </a:prstGeom>
              <a:solidFill>
                <a:srgbClr val="00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7575177" y="3015704"/>
                <a:ext cx="364520" cy="176009"/>
              </a:xfrm>
              <a:prstGeom prst="rect">
                <a:avLst/>
              </a:prstGeom>
              <a:solidFill>
                <a:srgbClr val="00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7942903" y="2267297"/>
                <a:ext cx="364520" cy="176009"/>
              </a:xfrm>
              <a:prstGeom prst="rect">
                <a:avLst/>
              </a:prstGeom>
              <a:solidFill>
                <a:srgbClr val="3399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7942903" y="2570330"/>
                <a:ext cx="364520" cy="176009"/>
              </a:xfrm>
              <a:prstGeom prst="rect">
                <a:avLst/>
              </a:prstGeom>
              <a:solidFill>
                <a:srgbClr val="3399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7932252" y="2735693"/>
                <a:ext cx="364520" cy="176009"/>
              </a:xfrm>
              <a:prstGeom prst="rect">
                <a:avLst/>
              </a:prstGeom>
              <a:solidFill>
                <a:srgbClr val="3399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7932252" y="2889772"/>
                <a:ext cx="364520" cy="176009"/>
              </a:xfrm>
              <a:prstGeom prst="rect">
                <a:avLst/>
              </a:prstGeom>
              <a:solidFill>
                <a:srgbClr val="3399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919885" y="3193473"/>
                <a:ext cx="364520" cy="176009"/>
              </a:xfrm>
              <a:prstGeom prst="rect">
                <a:avLst/>
              </a:prstGeom>
              <a:solidFill>
                <a:srgbClr val="3399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7923147" y="3648020"/>
                <a:ext cx="364520" cy="176009"/>
              </a:xfrm>
              <a:prstGeom prst="rect">
                <a:avLst/>
              </a:prstGeom>
              <a:solidFill>
                <a:srgbClr val="3399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7919885" y="3504887"/>
                <a:ext cx="364520" cy="176009"/>
              </a:xfrm>
              <a:prstGeom prst="rect">
                <a:avLst/>
              </a:prstGeom>
              <a:solidFill>
                <a:srgbClr val="3399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7923147" y="3347951"/>
                <a:ext cx="364520" cy="176009"/>
              </a:xfrm>
              <a:prstGeom prst="rect">
                <a:avLst/>
              </a:prstGeom>
              <a:solidFill>
                <a:srgbClr val="3399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7928853" y="2410467"/>
                <a:ext cx="364520" cy="176009"/>
              </a:xfrm>
              <a:prstGeom prst="rect">
                <a:avLst/>
              </a:prstGeom>
              <a:solidFill>
                <a:srgbClr val="3399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7916623" y="3035762"/>
                <a:ext cx="364520" cy="176009"/>
              </a:xfrm>
              <a:prstGeom prst="rect">
                <a:avLst/>
              </a:prstGeom>
              <a:solidFill>
                <a:srgbClr val="3399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6542104" y="2247239"/>
              <a:ext cx="387467" cy="1289690"/>
              <a:chOff x="10564309" y="1490030"/>
              <a:chExt cx="377563" cy="1638488"/>
            </a:xfrm>
          </p:grpSpPr>
          <p:sp>
            <p:nvSpPr>
              <p:cNvPr id="57" name="Прямоугольник 56"/>
              <p:cNvSpPr/>
              <p:nvPr/>
            </p:nvSpPr>
            <p:spPr>
              <a:xfrm>
                <a:off x="10577352" y="1490030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10577352" y="1655917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10577352" y="1811204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10564309" y="1973935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10577352" y="2137794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10564309" y="2314352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10577352" y="2478760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10577352" y="2627630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10577352" y="2796411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10577352" y="2952509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7" name="Группа 66"/>
            <p:cNvGrpSpPr/>
            <p:nvPr/>
          </p:nvGrpSpPr>
          <p:grpSpPr>
            <a:xfrm>
              <a:off x="8374617" y="2267555"/>
              <a:ext cx="387467" cy="1289690"/>
              <a:chOff x="10564309" y="1490030"/>
              <a:chExt cx="377563" cy="1638488"/>
            </a:xfrm>
          </p:grpSpPr>
          <p:sp>
            <p:nvSpPr>
              <p:cNvPr id="68" name="Прямоугольник 67"/>
              <p:cNvSpPr/>
              <p:nvPr/>
            </p:nvSpPr>
            <p:spPr>
              <a:xfrm>
                <a:off x="10577352" y="1490030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10577352" y="1655917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10577352" y="1811204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10564309" y="1973935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10577352" y="2137794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10564309" y="2314352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10577352" y="2478760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10577352" y="2627630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10577352" y="2796411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10577352" y="2952509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8" name="Группа 77"/>
            <p:cNvGrpSpPr/>
            <p:nvPr/>
          </p:nvGrpSpPr>
          <p:grpSpPr>
            <a:xfrm>
              <a:off x="8964145" y="2288905"/>
              <a:ext cx="387467" cy="1289690"/>
              <a:chOff x="10564309" y="1490030"/>
              <a:chExt cx="377563" cy="1638488"/>
            </a:xfrm>
          </p:grpSpPr>
          <p:sp>
            <p:nvSpPr>
              <p:cNvPr id="79" name="Прямоугольник 78"/>
              <p:cNvSpPr/>
              <p:nvPr/>
            </p:nvSpPr>
            <p:spPr>
              <a:xfrm>
                <a:off x="10577352" y="1490030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0" name="Прямоугольник 79"/>
              <p:cNvSpPr/>
              <p:nvPr/>
            </p:nvSpPr>
            <p:spPr>
              <a:xfrm>
                <a:off x="10577352" y="1655917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/>
              <p:cNvSpPr/>
              <p:nvPr/>
            </p:nvSpPr>
            <p:spPr>
              <a:xfrm>
                <a:off x="10577352" y="1811204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Прямоугольник 81"/>
              <p:cNvSpPr/>
              <p:nvPr/>
            </p:nvSpPr>
            <p:spPr>
              <a:xfrm>
                <a:off x="10564309" y="1973935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Прямоугольник 82"/>
              <p:cNvSpPr/>
              <p:nvPr/>
            </p:nvSpPr>
            <p:spPr>
              <a:xfrm>
                <a:off x="10577352" y="2137794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Прямоугольник 83"/>
              <p:cNvSpPr/>
              <p:nvPr/>
            </p:nvSpPr>
            <p:spPr>
              <a:xfrm>
                <a:off x="10564309" y="2314352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5" name="Прямоугольник 84"/>
              <p:cNvSpPr/>
              <p:nvPr/>
            </p:nvSpPr>
            <p:spPr>
              <a:xfrm>
                <a:off x="10577352" y="2478760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6" name="Прямоугольник 85"/>
              <p:cNvSpPr/>
              <p:nvPr/>
            </p:nvSpPr>
            <p:spPr>
              <a:xfrm>
                <a:off x="10577352" y="2627630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7" name="Прямоугольник 86"/>
              <p:cNvSpPr/>
              <p:nvPr/>
            </p:nvSpPr>
            <p:spPr>
              <a:xfrm>
                <a:off x="10577352" y="2796411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" name="Прямоугольник 87"/>
              <p:cNvSpPr/>
              <p:nvPr/>
            </p:nvSpPr>
            <p:spPr>
              <a:xfrm>
                <a:off x="10577352" y="2952509"/>
                <a:ext cx="364520" cy="17600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8340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EA1539-6A16-4714-87B2-F46D3B974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64" t="21429" r="30856" b="60857"/>
          <a:stretch/>
        </p:blipFill>
        <p:spPr>
          <a:xfrm>
            <a:off x="5172978" y="2206685"/>
            <a:ext cx="6993356" cy="1199144"/>
          </a:xfrm>
          <a:prstGeom prst="rect">
            <a:avLst/>
          </a:prstGeom>
        </p:spPr>
      </p:pic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C022F5E9-E08C-4FA1-81B6-4498E660F587}"/>
              </a:ext>
            </a:extLst>
          </p:cNvPr>
          <p:cNvSpPr txBox="1">
            <a:spLocks/>
          </p:cNvSpPr>
          <p:nvPr/>
        </p:nvSpPr>
        <p:spPr>
          <a:xfrm>
            <a:off x="906026" y="296997"/>
            <a:ext cx="3685309" cy="1052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СВІДОЦТВО  </a:t>
            </a:r>
          </a:p>
          <a:p>
            <a:pPr algn="ctr"/>
            <a:r>
              <a:rPr lang="uk-UA" sz="40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ДОСЯГНЕНЬ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9E7DF1-BA92-4470-B10A-7E9287B877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67" t="22500" r="51804" b="12331"/>
          <a:stretch/>
        </p:blipFill>
        <p:spPr>
          <a:xfrm>
            <a:off x="61332" y="1756424"/>
            <a:ext cx="5111646" cy="48357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319764-B661-4EFA-8BD9-509AD4D80F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64" t="42619" r="30656" b="32451"/>
          <a:stretch/>
        </p:blipFill>
        <p:spPr>
          <a:xfrm>
            <a:off x="5198642" y="3556250"/>
            <a:ext cx="6993358" cy="168768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54C3F5-6C21-45BF-9F4E-ABFC27947C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926" t="45462" r="30902" b="36824"/>
          <a:stretch/>
        </p:blipFill>
        <p:spPr>
          <a:xfrm>
            <a:off x="5253334" y="5394356"/>
            <a:ext cx="6883974" cy="1199144"/>
          </a:xfrm>
          <a:prstGeom prst="rect">
            <a:avLst/>
          </a:prstGeom>
        </p:spPr>
      </p:pic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6E2F4909-A58B-48F6-9538-4D9FBAB60DD3}"/>
              </a:ext>
            </a:extLst>
          </p:cNvPr>
          <p:cNvSpPr txBox="1">
            <a:spLocks/>
          </p:cNvSpPr>
          <p:nvPr/>
        </p:nvSpPr>
        <p:spPr>
          <a:xfrm>
            <a:off x="7060061" y="1532003"/>
            <a:ext cx="3585148" cy="674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 результатів </a:t>
            </a:r>
          </a:p>
          <a:p>
            <a:pPr algn="ctr"/>
            <a:r>
              <a:rPr lang="uk-UA" sz="4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 діяльності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D939E49-8DB8-43B6-AEDE-55973D4221E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037240"/>
              </p:ext>
            </p:extLst>
          </p:nvPr>
        </p:nvGraphicFramePr>
        <p:xfrm>
          <a:off x="4702171" y="186623"/>
          <a:ext cx="6713974" cy="12728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13974">
                  <a:extLst>
                    <a:ext uri="{9D8B030D-6E8A-4147-A177-3AD203B41FA5}">
                      <a16:colId xmlns:a16="http://schemas.microsoft.com/office/drawing/2014/main" val="1570110333"/>
                    </a:ext>
                  </a:extLst>
                </a:gridCol>
              </a:tblGrid>
              <a:tr h="12728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66"/>
                          </a:solidFill>
                          <a:effectLst/>
                        </a:rPr>
                        <a:t>Свідоцтво досягнень відображає результати навчальних досягнень учня/учениці 5 класу з предметів/інтегрованих курсів, визначених освітньою програмою закладу освіти. У Методичних рекомендаціях пропонується </a:t>
                      </a:r>
                      <a:r>
                        <a:rPr lang="uk-UA" sz="1800" dirty="0">
                          <a:solidFill>
                            <a:srgbClr val="000066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орієнтовна форма </a:t>
                      </a:r>
                      <a:r>
                        <a:rPr lang="uk-UA" sz="1800" dirty="0">
                          <a:solidFill>
                            <a:srgbClr val="000066"/>
                          </a:solidFill>
                          <a:effectLst/>
                        </a:rPr>
                        <a:t>Свідоцтва досягнень</a:t>
                      </a:r>
                      <a:endParaRPr lang="ru-RU" sz="180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7100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610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A17470-09D6-4239-B618-DE4A8EDA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"/>
            <a:ext cx="1124262" cy="1082102"/>
          </a:xfrm>
          <a:prstGeom prst="rect">
            <a:avLst/>
          </a:prstGeom>
        </p:spPr>
      </p:pic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C022F5E9-E08C-4FA1-81B6-4498E660F587}"/>
              </a:ext>
            </a:extLst>
          </p:cNvPr>
          <p:cNvSpPr txBox="1">
            <a:spLocks/>
          </p:cNvSpPr>
          <p:nvPr/>
        </p:nvSpPr>
        <p:spPr>
          <a:xfrm>
            <a:off x="2172661" y="113542"/>
            <a:ext cx="7081182" cy="674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ДОПОМОГА  ПЕДАГОГАМ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4810" t="25469" r="25671" b="45772"/>
          <a:stretch/>
        </p:blipFill>
        <p:spPr>
          <a:xfrm>
            <a:off x="4475782" y="3956180"/>
            <a:ext cx="6914539" cy="22588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89721" y="6215072"/>
            <a:ext cx="4114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https://forms.gle/PLq6TyAeN3Fkcrb19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1963" t="20096" r="2769" b="23914"/>
          <a:stretch/>
        </p:blipFill>
        <p:spPr>
          <a:xfrm>
            <a:off x="1662894" y="788223"/>
            <a:ext cx="8171571" cy="270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447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A17470-09D6-4239-B618-DE4A8EDA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32817" r="69050" b="21373"/>
          <a:stretch/>
        </p:blipFill>
        <p:spPr>
          <a:xfrm>
            <a:off x="0" y="113541"/>
            <a:ext cx="1124262" cy="1082102"/>
          </a:xfrm>
          <a:prstGeom prst="rect">
            <a:avLst/>
          </a:prstGeom>
        </p:spPr>
      </p:pic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C022F5E9-E08C-4FA1-81B6-4498E660F587}"/>
              </a:ext>
            </a:extLst>
          </p:cNvPr>
          <p:cNvSpPr txBox="1">
            <a:spLocks/>
          </p:cNvSpPr>
          <p:nvPr/>
        </p:nvSpPr>
        <p:spPr>
          <a:xfrm>
            <a:off x="2172660" y="113541"/>
            <a:ext cx="8064643" cy="10791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ЩИРО  ДЯКУЮ  ЗА  УВАГУ!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786" y="1235655"/>
            <a:ext cx="7143750" cy="3752850"/>
          </a:xfrm>
          <a:prstGeom prst="rect">
            <a:avLst/>
          </a:prstGeom>
        </p:spPr>
      </p:pic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C022F5E9-E08C-4FA1-81B6-4498E660F587}"/>
              </a:ext>
            </a:extLst>
          </p:cNvPr>
          <p:cNvSpPr txBox="1">
            <a:spLocks/>
          </p:cNvSpPr>
          <p:nvPr/>
        </p:nvSpPr>
        <p:spPr>
          <a:xfrm>
            <a:off x="2282340" y="4988505"/>
            <a:ext cx="8782824" cy="1412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uk-UA" sz="4800" b="1" dirty="0">
              <a:solidFill>
                <a:srgbClr val="0000FF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uk-UA" sz="4800" b="1" dirty="0">
                <a:solidFill>
                  <a:srgbClr val="003399"/>
                </a:solidFill>
                <a:latin typeface="Monotype Corsiva" panose="03010101010201010101" pitchFamily="66" charset="0"/>
              </a:rPr>
              <a:t>ХОЧУ  БУТИ   ВАМ  КОРИСНОЮ  </a:t>
            </a:r>
            <a:r>
              <a:rPr lang="uk-UA" sz="4800" b="1" dirty="0">
                <a:solidFill>
                  <a:srgbClr val="C00000"/>
                </a:solidFill>
                <a:latin typeface="Monotype Corsiva" panose="03010101010201010101" pitchFamily="66" charset="0"/>
                <a:sym typeface="Wingdings" panose="05000000000000000000" pitchFamily="2" charset="2"/>
              </a:rPr>
              <a:t></a:t>
            </a:r>
            <a:endParaRPr lang="uk-UA" sz="48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523817"/>
      </p:ext>
    </p:extLst>
  </p:cSld>
  <p:clrMapOvr>
    <a:masterClrMapping/>
  </p:clrMapOvr>
</p:sld>
</file>

<file path=ppt/theme/theme1.xml><?xml version="1.0" encoding="utf-8"?>
<a:theme xmlns:a="http://schemas.openxmlformats.org/drawingml/2006/main" name="Місто">
  <a:themeElements>
    <a:clrScheme name="Місто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іст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істо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TM03457491[[fn=Місто]]</Template>
  <TotalTime>1623</TotalTime>
  <Words>633</Words>
  <Application>Microsoft Office PowerPoint</Application>
  <PresentationFormat>Широкий екран</PresentationFormat>
  <Paragraphs>194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Monotype Corsiva</vt:lpstr>
      <vt:lpstr>Times New Roman</vt:lpstr>
      <vt:lpstr>var(--stk-f_family)</vt:lpstr>
      <vt:lpstr>Wingdings</vt:lpstr>
      <vt:lpstr>Місто</vt:lpstr>
      <vt:lpstr>ВАС ВІТАЄ</vt:lpstr>
      <vt:lpstr>ЗАВДАННЯ  ЦЕНТРУ  ПРПП</vt:lpstr>
      <vt:lpstr>ОСОБЛИВОСТІ ОЦІНЮВАННЯ НАВЧАЛЬНИХ ДОСЯГНЕНЬ   УЧАСНИКІВ  ОСВІТНЬОГО ПРОЦЕСУ  В 5 КЛАСІ НУШ</vt:lpstr>
      <vt:lpstr>НОРМАТИВНІ  ДОКУМЕНТИ</vt:lpstr>
      <vt:lpstr>ПУТІВНИК   ДЛЯ   УЧИТЕЛЯ</vt:lpstr>
      <vt:lpstr>Нормативні документи, що регламентують правила ведення журналів у 5-х класах НУШ:</vt:lpstr>
      <vt:lpstr>Презентація PowerPoint</vt:lpstr>
      <vt:lpstr>ОСНОВНІ  ВИДИ  ОЦІНЮВАННЯ</vt:lpstr>
      <vt:lpstr>ФОРМУВАЛЬНЕ ОЦІНЮВАННЯ – </vt:lpstr>
      <vt:lpstr>ІНСТРУМЕНТИ  ФОРМУВАЛЬНОГО ОЦІНЮВАННЯ:</vt:lpstr>
      <vt:lpstr>ФОРМУВАЛЬНЕ  ОЦІНЮВАННЯ. Зворотний зв’язок  та  підтримка  учнів</vt:lpstr>
      <vt:lpstr>ФОРМУВАЛЬНЕ  ОЦІНЮВАННЯ</vt:lpstr>
      <vt:lpstr>ЩОДО  ОЦІНЮВАННЯ</vt:lpstr>
      <vt:lpstr>ОРІЄНТОВНА  РАМКА  ОЦІНЮВАННЯ  НАВЧАЛЬНИХ  ДОСЯГНЕНЬ  УЧНІВ</vt:lpstr>
      <vt:lpstr>ЗАПИСИ   В   ЖУРНАЛІ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ВАС ВІТАЄ</dc:title>
  <dc:creator>ЦПР</dc:creator>
  <cp:lastModifiedBy>ЦПР ПП</cp:lastModifiedBy>
  <cp:revision>54</cp:revision>
  <dcterms:created xsi:type="dcterms:W3CDTF">2023-05-23T11:30:28Z</dcterms:created>
  <dcterms:modified xsi:type="dcterms:W3CDTF">2023-05-29T14:24:31Z</dcterms:modified>
</cp:coreProperties>
</file>