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2" r:id="rId13"/>
    <p:sldId id="266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CB2C2-08EC-41C8-BC7C-7CDE3C58B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6FA7BB27-F72E-4E08-8B6D-1C2265BDC5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7CC8413-1C2D-4E8E-9BA3-CAF19006D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BEE0271-9DC5-48F5-A775-D9559A44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5B2E694-02A1-4E76-9935-068652AE9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4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1A61C-9260-4FA0-9BD8-327FC701A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7AA4010-1AB1-4C5B-918A-752BBD552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6DA501D-5A88-446F-8577-A8DD23678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5F57848-A779-4354-BA51-A6F71AFF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1913871-2049-46CB-9621-147817D4E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3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408826-3298-447B-9AB7-2D4C3E1C9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81C5E35-1A0C-4CF4-AF9A-F80BD7FB8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040A558-38C7-4E62-A09D-3F513CCA4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D3ACEF2-7628-4A7E-909A-4479D8291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0B29023-12E8-4B76-8852-E6B38D683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74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3457C-7B8C-4239-8291-088C29CA8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DBC834F-8CCC-468D-B8DB-79C00DA87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4CA4450-E871-40F4-A775-AA57B2D90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FA34C45-8760-4C2B-A68F-44984D084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206D272-9C82-4600-AF16-86003C340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1B104BB-05DF-4692-856E-126D67DBC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7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17DFE5-A600-4408-BE9B-5C03EB7DF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42C7A9A-ABC6-4D75-942F-BC1D60B0D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6B3596E-5951-4CD0-B40F-10EF2F7B3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BBCFEE9-B7DC-4BB6-B112-EB39FCA617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75B7F5D7-6912-411A-8BED-C88286727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3B983F0A-764A-4890-B00C-176629673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88CB3861-DDFA-4A11-BD5B-157F97EB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38A9DAB7-A433-480C-800C-0FEB3ACF4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89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CBFFE-78B3-4A1B-BD9A-374F3F81D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7C769DE0-EBC3-4406-8C8B-9F227C9BB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87EFE828-3C08-4763-82F3-E261F1FE5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03C97353-2533-4993-B9F0-F4B442EB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2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E2F39297-2ACD-4B03-BC70-4C1944F61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6A950811-9416-4DC1-97F2-2A85E599D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20BF4154-36E2-4915-BD9D-96FD5DC2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3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153E8-1419-40FD-A98D-7917424BB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D44414B-B5EF-48BF-9CE5-916488E87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A43A1CCA-6365-4DEC-A43C-36BEC36B9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41B9236-821A-438C-BC42-6F48828C4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9A4F984-1304-47E3-8EBF-F1486AB70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4951519-4254-42A2-B01E-D17ABAF86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9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381A5-457F-4EF4-8ECB-94EDB151F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20119F0A-34CF-44BE-AF2A-73AEE65FD2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A2FF7CD-407C-463D-9701-FD38162C6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D444356-A728-4C6E-9EA3-A8946C654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61308DF-A8AF-478E-B10D-BB0411860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D9B4FF7-9FA6-4021-85C0-4C7E0C071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0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FCE13-64CF-4D2B-A684-8D6919E21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A333E30-B08E-4D74-908E-DFBB067C6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D41F6AA-90D8-4094-AF57-396B77B4D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6EF791E-105A-4955-BC02-342BAA1F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84459A0-FE0C-4399-85CD-FA59EFF9B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2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6ACE020-3D6E-459A-A416-B4FB2BD69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2E8EEF8-09E8-472B-BBE9-A9D267C08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0854894-7564-4935-8C02-4A356DDA0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06C476C-8C54-42A2-9192-CF7C9ADE8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042F62A-4E90-4E5E-8328-F4AB5155C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6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FD880886-E3FC-4D28-8A88-F862F0F3D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95C91C1-A79B-403E-A056-6A0DF0202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EC8DA04-84B3-4D98-BA88-F789169A6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4300FC3-0147-4906-8699-39FE037E1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4AD86B5-C91A-40EF-B920-3F448A99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9D357-8067-4A1F-97B2-93C5160B78D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8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70-2023-%D0%BF#n2" TargetMode="External"/><Relationship Id="rId2" Type="http://schemas.openxmlformats.org/officeDocument/2006/relationships/hyperlink" Target="https://zakon.rada.gov.ua/laws/show/1190-2018-%D0%BF#n1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estportal.gov.ua/wp-content/uploads/2023/01/Nakaz_MON_-35_Sertyfikatsiya_2023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estportal.gov.ua/sertyfikatsiya-pedagogichnyh-pratsivnykiv-2023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mu.gov.ua/npas/pro-zatverdzhennya-polozhennya-pro-sertifikaciyu-pedagogichnih-pracivnikiv?fbclid=IwAR2yJ2k9M8jI_bOINrOEbr2wrn0_xJjSrzBaOEP1VtWwDGjH1LgTzJQ00D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estportal.gov.ua/wp-content/uploads/2023/03/nakaz-vid-21.03.2023-32-5-6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estportal.gov.ua/wp-content/uploads/2023/03/PROGRAMA-NT_MAO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4217BD-879E-4E38-8A04-B6B38CA79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4226" y="627550"/>
            <a:ext cx="6087770" cy="1260301"/>
          </a:xfrm>
        </p:spPr>
        <p:txBody>
          <a:bodyPr anchor="b">
            <a:normAutofit fontScale="90000"/>
          </a:bodyPr>
          <a:lstStyle/>
          <a:p>
            <a:pPr algn="ctr"/>
            <a:r>
              <a:rPr lang="uk-UA" sz="4400" dirty="0"/>
              <a:t>Сертифікація </a:t>
            </a:r>
            <a:br>
              <a:rPr lang="uk-UA" sz="4400" dirty="0"/>
            </a:br>
            <a:r>
              <a:rPr lang="uk-UA" sz="4400" dirty="0"/>
              <a:t>2023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11495CC-A524-4B74-A90C-867145B66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114" y="1887884"/>
            <a:ext cx="5528137" cy="752595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Педагогічних працівників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FBCC5E-3DE1-48B1-AA7F-1F712C45F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48" y="295422"/>
            <a:ext cx="5428730" cy="3257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ідзаголовок 2">
            <a:extLst>
              <a:ext uri="{FF2B5EF4-FFF2-40B4-BE49-F238E27FC236}">
                <a16:creationId xmlns:a16="http://schemas.microsoft.com/office/drawing/2014/main" id="{B81C6ED5-A4AA-46DC-8422-93F104618EC3}"/>
              </a:ext>
            </a:extLst>
          </p:cNvPr>
          <p:cNvSpPr txBox="1">
            <a:spLocks/>
          </p:cNvSpPr>
          <p:nvPr/>
        </p:nvSpPr>
        <p:spPr>
          <a:xfrm>
            <a:off x="1304144" y="4616107"/>
            <a:ext cx="10073390" cy="6963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5400" dirty="0"/>
              <a:t>Для вчителів математики</a:t>
            </a:r>
          </a:p>
        </p:txBody>
      </p:sp>
    </p:spTree>
    <p:extLst>
      <p:ext uri="{BB962C8B-B14F-4D97-AF65-F5344CB8AC3E}">
        <p14:creationId xmlns:p14="http://schemas.microsoft.com/office/powerpoint/2010/main" val="3435632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2A377E-7CB9-4846-81DD-0A34F3702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574"/>
            <a:ext cx="10515600" cy="1116811"/>
          </a:xfrm>
        </p:spPr>
        <p:txBody>
          <a:bodyPr>
            <a:normAutofit fontScale="90000"/>
          </a:bodyPr>
          <a:lstStyle/>
          <a:p>
            <a:pPr algn="ctr"/>
            <a:br>
              <a:rPr lang="uk-UA" dirty="0"/>
            </a:br>
            <a:br>
              <a:rPr lang="uk-UA" dirty="0"/>
            </a:br>
            <a:r>
              <a:rPr lang="uk-UA" dirty="0"/>
              <a:t>Згідно наказу МОН України у 2023 році здійснюватиметься сертифікація 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5559EE1-BADC-4C33-BC11-C3A5DDE8B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1225"/>
            <a:ext cx="10515600" cy="4114801"/>
          </a:xfrm>
        </p:spPr>
        <p:txBody>
          <a:bodyPr>
            <a:normAutofit/>
          </a:bodyPr>
          <a:lstStyle/>
          <a:p>
            <a:pPr algn="just"/>
            <a:r>
              <a:rPr lang="uk-UA" sz="3200" dirty="0"/>
              <a:t>вчителі початкових класів – 2 тис. осіб;</a:t>
            </a:r>
          </a:p>
          <a:p>
            <a:pPr algn="just"/>
            <a:r>
              <a:rPr lang="uk-UA" sz="3200" dirty="0"/>
              <a:t>вчителі української мови та літератури – 500 осіб;</a:t>
            </a:r>
          </a:p>
          <a:p>
            <a:pPr algn="just"/>
            <a:r>
              <a:rPr lang="uk-UA" sz="3200" dirty="0"/>
              <a:t>вчителі математики – 500 осіб,</a:t>
            </a:r>
          </a:p>
          <a:p>
            <a:pPr marL="0" indent="0" algn="just">
              <a:buNone/>
            </a:pPr>
            <a:endParaRPr lang="uk-UA" sz="3200" dirty="0"/>
          </a:p>
          <a:p>
            <a:pPr marL="0" indent="0" algn="just">
              <a:buNone/>
            </a:pPr>
            <a:r>
              <a:rPr lang="uk-UA" sz="3200" dirty="0"/>
              <a:t>	Що забезпечують реалізацію нового Державного стандарту на першому циклі базової загальної середньої освіти (НУШ)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7672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2D1F8F-BFF3-4953-B0EE-F24EF0DEE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869" y="-39757"/>
            <a:ext cx="10515600" cy="1116811"/>
          </a:xfrm>
        </p:spPr>
        <p:txBody>
          <a:bodyPr/>
          <a:lstStyle/>
          <a:p>
            <a:pPr algn="ctr"/>
            <a:r>
              <a:rPr lang="uk-UA" dirty="0"/>
              <a:t>Етапи реєстрації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148EF2B-7E8B-42FD-AC04-DDC69C0F81C3}"/>
              </a:ext>
            </a:extLst>
          </p:cNvPr>
          <p:cNvSpPr/>
          <p:nvPr/>
        </p:nvSpPr>
        <p:spPr>
          <a:xfrm>
            <a:off x="261729" y="1997765"/>
            <a:ext cx="4068418" cy="7851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dirty="0"/>
              <a:t>1. Основний етап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7EE0DD7-E3F3-462F-9717-4E4380DD9576}"/>
              </a:ext>
            </a:extLst>
          </p:cNvPr>
          <p:cNvSpPr/>
          <p:nvPr/>
        </p:nvSpPr>
        <p:spPr>
          <a:xfrm>
            <a:off x="7856692" y="1997765"/>
            <a:ext cx="4068418" cy="7851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dirty="0"/>
              <a:t>2. Додатковий етап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753E768-B169-4CB4-BD25-150833E9864A}"/>
              </a:ext>
            </a:extLst>
          </p:cNvPr>
          <p:cNvSpPr/>
          <p:nvPr/>
        </p:nvSpPr>
        <p:spPr>
          <a:xfrm>
            <a:off x="1123120" y="3528392"/>
            <a:ext cx="2345635" cy="10933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01-07 серпня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800302B-39F4-4F00-8D04-EE17DE177827}"/>
              </a:ext>
            </a:extLst>
          </p:cNvPr>
          <p:cNvSpPr/>
          <p:nvPr/>
        </p:nvSpPr>
        <p:spPr>
          <a:xfrm>
            <a:off x="8494753" y="3866268"/>
            <a:ext cx="3538329" cy="10933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07-11 серпня(при умові наявних місць у межах регіональної квоти 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3416F792-D092-4F42-B245-4452B893A023}"/>
              </a:ext>
            </a:extLst>
          </p:cNvPr>
          <p:cNvCxnSpPr>
            <a:stCxn id="4" idx="2"/>
            <a:endCxn id="6" idx="0"/>
          </p:cNvCxnSpPr>
          <p:nvPr/>
        </p:nvCxnSpPr>
        <p:spPr>
          <a:xfrm>
            <a:off x="2295938" y="2782957"/>
            <a:ext cx="0" cy="745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9">
            <a:extLst>
              <a:ext uri="{FF2B5EF4-FFF2-40B4-BE49-F238E27FC236}">
                <a16:creationId xmlns:a16="http://schemas.microsoft.com/office/drawing/2014/main" id="{1E01AA22-DE29-4A61-9355-B6980FF27594}"/>
              </a:ext>
            </a:extLst>
          </p:cNvPr>
          <p:cNvCxnSpPr>
            <a:cxnSpLocks/>
          </p:cNvCxnSpPr>
          <p:nvPr/>
        </p:nvCxnSpPr>
        <p:spPr>
          <a:xfrm>
            <a:off x="10008757" y="2791049"/>
            <a:ext cx="0" cy="1075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AD00E580-724F-4ED8-840B-9B5205451C6E}"/>
              </a:ext>
            </a:extLst>
          </p:cNvPr>
          <p:cNvCxnSpPr>
            <a:stCxn id="2" idx="2"/>
            <a:endCxn id="4" idx="0"/>
          </p:cNvCxnSpPr>
          <p:nvPr/>
        </p:nvCxnSpPr>
        <p:spPr>
          <a:xfrm flipH="1">
            <a:off x="2295938" y="1077054"/>
            <a:ext cx="3690731" cy="920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A4F12D24-435D-4931-90AC-0E0905BB5BEA}"/>
              </a:ext>
            </a:extLst>
          </p:cNvPr>
          <p:cNvCxnSpPr>
            <a:stCxn id="2" idx="2"/>
            <a:endCxn id="5" idx="0"/>
          </p:cNvCxnSpPr>
          <p:nvPr/>
        </p:nvCxnSpPr>
        <p:spPr>
          <a:xfrm>
            <a:off x="5986669" y="1077054"/>
            <a:ext cx="3904232" cy="920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Поширені питання: Реєстрація">
            <a:extLst>
              <a:ext uri="{FF2B5EF4-FFF2-40B4-BE49-F238E27FC236}">
                <a16:creationId xmlns:a16="http://schemas.microsoft.com/office/drawing/2014/main" id="{42A50493-AF61-4165-B6F4-6357280DD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181" y="3703668"/>
            <a:ext cx="4700976" cy="26453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46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501B5-2CB9-44B0-B43A-D3AFC3C7D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6811"/>
          </a:xfrm>
        </p:spPr>
        <p:txBody>
          <a:bodyPr/>
          <a:lstStyle/>
          <a:p>
            <a:pPr algn="ctr"/>
            <a:r>
              <a:rPr lang="uk-UA" dirty="0"/>
              <a:t>Вимоги до учасників: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DB47800-39C3-4F29-861D-30F92A4BA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3200" dirty="0"/>
              <a:t>Основне місце роботи – таке, що передбачає педагогічну діяльність;</a:t>
            </a:r>
          </a:p>
          <a:p>
            <a:r>
              <a:rPr lang="uk-UA" sz="3200" dirty="0"/>
              <a:t>Стаж роботи – не менше 2 років;</a:t>
            </a:r>
          </a:p>
          <a:p>
            <a:r>
              <a:rPr lang="uk-UA" sz="3200" dirty="0"/>
              <a:t>Високий рівень педагогічної майстерності;</a:t>
            </a:r>
          </a:p>
          <a:p>
            <a:r>
              <a:rPr lang="uk-UA" sz="3200" dirty="0"/>
              <a:t>Володіння методиками </a:t>
            </a:r>
            <a:r>
              <a:rPr lang="uk-UA" sz="3200" dirty="0" err="1"/>
              <a:t>компетентнісного</a:t>
            </a:r>
            <a:r>
              <a:rPr lang="uk-UA" sz="3200" dirty="0"/>
              <a:t> навчання новими освітніми технологіями, готовність їх поширювати.</a:t>
            </a:r>
          </a:p>
        </p:txBody>
      </p:sp>
    </p:spTree>
    <p:extLst>
      <p:ext uri="{BB962C8B-B14F-4D97-AF65-F5344CB8AC3E}">
        <p14:creationId xmlns:p14="http://schemas.microsoft.com/office/powerpoint/2010/main" val="1675053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70F8C-F4CC-4984-A2B7-5FC4BA1BB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6811"/>
          </a:xfrm>
        </p:spPr>
        <p:txBody>
          <a:bodyPr/>
          <a:lstStyle/>
          <a:p>
            <a:pPr algn="ctr"/>
            <a:r>
              <a:rPr lang="uk-UA" dirty="0"/>
              <a:t>Нормативні документи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46260CF-7780-4B21-9496-D19EADD31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Кабінет Міністрів України </a:t>
            </a:r>
          </a:p>
          <a:p>
            <a:pPr marL="0" indent="0">
              <a:buNone/>
            </a:pPr>
            <a:r>
              <a:rPr lang="uk-UA" dirty="0"/>
              <a:t>Постанова 1190 від 27.12.2018</a:t>
            </a:r>
          </a:p>
          <a:p>
            <a:pPr marL="0" indent="0">
              <a:buNone/>
            </a:pPr>
            <a:r>
              <a:rPr lang="uk-UA" dirty="0"/>
              <a:t> </a:t>
            </a:r>
          </a:p>
          <a:p>
            <a:r>
              <a:rPr lang="uk-UA" dirty="0"/>
              <a:t>Кабінет Міністрів України </a:t>
            </a:r>
          </a:p>
          <a:p>
            <a:pPr marL="0" indent="0">
              <a:buNone/>
            </a:pPr>
            <a:r>
              <a:rPr lang="uk-UA" dirty="0"/>
              <a:t>Постанова 170 від 28.02.2023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Наказ Міністерства освіти і науки України</a:t>
            </a:r>
          </a:p>
          <a:p>
            <a:pPr marL="0" indent="0">
              <a:buNone/>
            </a:pPr>
            <a:r>
              <a:rPr lang="uk-UA" dirty="0"/>
              <a:t>від 16.01.2023 №35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Прямокутник 3">
            <a:hlinkClick r:id="rId2"/>
            <a:extLst>
              <a:ext uri="{FF2B5EF4-FFF2-40B4-BE49-F238E27FC236}">
                <a16:creationId xmlns:a16="http://schemas.microsoft.com/office/drawing/2014/main" id="{43C63607-5604-474E-B822-96C2C7B4BFD0}"/>
              </a:ext>
            </a:extLst>
          </p:cNvPr>
          <p:cNvSpPr/>
          <p:nvPr/>
        </p:nvSpPr>
        <p:spPr>
          <a:xfrm>
            <a:off x="6705599" y="1921566"/>
            <a:ext cx="4320209" cy="9409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Про затвердження Положення про сертифікацію педагогічних працівників</a:t>
            </a:r>
          </a:p>
        </p:txBody>
      </p:sp>
      <p:sp>
        <p:nvSpPr>
          <p:cNvPr id="5" name="Прямокутник 4">
            <a:hlinkClick r:id="rId3"/>
            <a:extLst>
              <a:ext uri="{FF2B5EF4-FFF2-40B4-BE49-F238E27FC236}">
                <a16:creationId xmlns:a16="http://schemas.microsoft.com/office/drawing/2014/main" id="{1E12E1A7-9029-479F-A563-76BBC71E1F17}"/>
              </a:ext>
            </a:extLst>
          </p:cNvPr>
          <p:cNvSpPr/>
          <p:nvPr/>
        </p:nvSpPr>
        <p:spPr>
          <a:xfrm>
            <a:off x="6705598" y="3429000"/>
            <a:ext cx="4320209" cy="9409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Про внесення змін до Положення про сертифікацію педагогічних працівників</a:t>
            </a:r>
          </a:p>
        </p:txBody>
      </p:sp>
      <p:sp>
        <p:nvSpPr>
          <p:cNvPr id="6" name="Прямокутник 5">
            <a:hlinkClick r:id="rId4"/>
            <a:extLst>
              <a:ext uri="{FF2B5EF4-FFF2-40B4-BE49-F238E27FC236}">
                <a16:creationId xmlns:a16="http://schemas.microsoft.com/office/drawing/2014/main" id="{F4327CAB-9F74-447C-9ED2-614A5B74BCA5}"/>
              </a:ext>
            </a:extLst>
          </p:cNvPr>
          <p:cNvSpPr/>
          <p:nvPr/>
        </p:nvSpPr>
        <p:spPr>
          <a:xfrm>
            <a:off x="6705598" y="4936434"/>
            <a:ext cx="4320209" cy="9409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Про деякі питання проведення сертифікації педагогічних працівників</a:t>
            </a:r>
          </a:p>
        </p:txBody>
      </p:sp>
    </p:spTree>
    <p:extLst>
      <p:ext uri="{BB962C8B-B14F-4D97-AF65-F5344CB8AC3E}">
        <p14:creationId xmlns:p14="http://schemas.microsoft.com/office/powerpoint/2010/main" val="3768237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23E65-48D1-4C51-A613-6B8B935EE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55" y="14990"/>
            <a:ext cx="10515600" cy="768626"/>
          </a:xfrm>
        </p:spPr>
        <p:txBody>
          <a:bodyPr/>
          <a:lstStyle/>
          <a:p>
            <a:r>
              <a:rPr lang="uk-UA" dirty="0"/>
              <a:t>ОСОБЛИВОСТІ ПРОЦЕДУРИ СЕРТИФІКАЦІЇ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7C92E9-7EC7-4781-9361-0A0057D0E6B5}"/>
              </a:ext>
            </a:extLst>
          </p:cNvPr>
          <p:cNvSpPr txBox="1"/>
          <p:nvPr/>
        </p:nvSpPr>
        <p:spPr>
          <a:xfrm>
            <a:off x="195469" y="829798"/>
            <a:ext cx="2872409" cy="2092881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u="sng" dirty="0">
                <a:solidFill>
                  <a:schemeClr val="tx1"/>
                </a:solidFill>
              </a:rPr>
              <a:t>Незалежність</a:t>
            </a:r>
          </a:p>
          <a:p>
            <a:pPr algn="ctr"/>
            <a:endParaRPr lang="uk-UA" sz="2000" dirty="0">
              <a:solidFill>
                <a:schemeClr val="tx1"/>
              </a:solidFill>
            </a:endParaRPr>
          </a:p>
          <a:p>
            <a:pPr algn="ctr"/>
            <a:r>
              <a:rPr lang="uk-UA" dirty="0">
                <a:solidFill>
                  <a:schemeClr val="tx1"/>
                </a:solidFill>
              </a:rPr>
              <a:t>Компетентності учасника </a:t>
            </a:r>
          </a:p>
          <a:p>
            <a:pPr algn="ctr"/>
            <a:r>
              <a:rPr lang="uk-UA" dirty="0">
                <a:solidFill>
                  <a:schemeClr val="tx1"/>
                </a:solidFill>
              </a:rPr>
              <a:t>Вивчаються за принципом «вчитель оцінює вчителя» без втручання керівництва управління освітою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CC539F-E71E-4231-B533-09F5813410DB}"/>
              </a:ext>
            </a:extLst>
          </p:cNvPr>
          <p:cNvSpPr txBox="1"/>
          <p:nvPr/>
        </p:nvSpPr>
        <p:spPr>
          <a:xfrm>
            <a:off x="3970683" y="855870"/>
            <a:ext cx="2756453" cy="1477328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u="sng" dirty="0">
                <a:solidFill>
                  <a:schemeClr val="tx1"/>
                </a:solidFill>
              </a:rPr>
              <a:t>Уніфікованість</a:t>
            </a:r>
          </a:p>
          <a:p>
            <a:pPr algn="ctr"/>
            <a:endParaRPr lang="uk-UA" dirty="0">
              <a:solidFill>
                <a:schemeClr val="tx1"/>
              </a:solidFill>
            </a:endParaRPr>
          </a:p>
          <a:p>
            <a:pPr algn="ctr"/>
            <a:r>
              <a:rPr lang="uk-UA" dirty="0">
                <a:solidFill>
                  <a:schemeClr val="tx1"/>
                </a:solidFill>
              </a:rPr>
              <a:t>Процедура однакова для всіх учасників</a:t>
            </a:r>
          </a:p>
          <a:p>
            <a:endParaRPr lang="uk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44149-29E5-453D-B77A-6F14BB32B8B0}"/>
              </a:ext>
            </a:extLst>
          </p:cNvPr>
          <p:cNvSpPr txBox="1"/>
          <p:nvPr/>
        </p:nvSpPr>
        <p:spPr>
          <a:xfrm>
            <a:off x="9197006" y="3718678"/>
            <a:ext cx="2756453" cy="2585323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u="sng" dirty="0">
                <a:solidFill>
                  <a:schemeClr val="tx1"/>
                </a:solidFill>
              </a:rPr>
              <a:t>Гнучкість</a:t>
            </a:r>
          </a:p>
          <a:p>
            <a:pPr algn="ctr"/>
            <a:endParaRPr lang="uk-UA" dirty="0">
              <a:solidFill>
                <a:schemeClr val="tx1"/>
              </a:solidFill>
            </a:endParaRPr>
          </a:p>
          <a:p>
            <a:pPr algn="ctr"/>
            <a:r>
              <a:rPr lang="uk-UA" dirty="0">
                <a:solidFill>
                  <a:schemeClr val="tx1"/>
                </a:solidFill>
              </a:rPr>
              <a:t>Механізм швидко адаптується до суворих викликів часу, випробовує готовність педагогів до ефективної роботи в умовах будь яких змін</a:t>
            </a:r>
          </a:p>
          <a:p>
            <a:pPr algn="ctr"/>
            <a:r>
              <a:rPr lang="uk-UA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554AD1-2022-454D-A870-44F3FF8BBAB9}"/>
              </a:ext>
            </a:extLst>
          </p:cNvPr>
          <p:cNvSpPr txBox="1"/>
          <p:nvPr/>
        </p:nvSpPr>
        <p:spPr>
          <a:xfrm>
            <a:off x="195469" y="3416471"/>
            <a:ext cx="2756453" cy="2585323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u="sng" dirty="0">
                <a:solidFill>
                  <a:schemeClr val="tx1"/>
                </a:solidFill>
              </a:rPr>
              <a:t>Цілісність</a:t>
            </a:r>
          </a:p>
          <a:p>
            <a:pPr algn="ctr"/>
            <a:endParaRPr lang="uk-UA" dirty="0">
              <a:solidFill>
                <a:schemeClr val="tx1"/>
              </a:solidFill>
            </a:endParaRPr>
          </a:p>
          <a:p>
            <a:pPr algn="ctr"/>
            <a:r>
              <a:rPr lang="uk-UA" dirty="0">
                <a:solidFill>
                  <a:schemeClr val="tx1"/>
                </a:solidFill>
              </a:rPr>
              <a:t>Сертифікація дає змогу всебічно оцінювати професійні компетентності вчителя, поєднати самооцінку із зовнішнім оцінюванням</a:t>
            </a:r>
          </a:p>
          <a:p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7FE0A2-FC63-4618-B641-E730C77C9ACC}"/>
              </a:ext>
            </a:extLst>
          </p:cNvPr>
          <p:cNvSpPr txBox="1"/>
          <p:nvPr/>
        </p:nvSpPr>
        <p:spPr>
          <a:xfrm>
            <a:off x="3455502" y="2474780"/>
            <a:ext cx="2756453" cy="1754326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u="sng" dirty="0">
                <a:solidFill>
                  <a:schemeClr val="tx1"/>
                </a:solidFill>
              </a:rPr>
              <a:t>Добросовісність</a:t>
            </a:r>
            <a:r>
              <a:rPr lang="uk-UA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uk-UA" dirty="0">
              <a:solidFill>
                <a:schemeClr val="tx1"/>
              </a:solidFill>
            </a:endParaRPr>
          </a:p>
          <a:p>
            <a:pPr algn="ctr"/>
            <a:r>
              <a:rPr lang="uk-UA" dirty="0">
                <a:solidFill>
                  <a:schemeClr val="tx1"/>
                </a:solidFill>
              </a:rPr>
              <a:t>Участь у сертифікації відбувається виключно за власним бажанням</a:t>
            </a:r>
          </a:p>
          <a:p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0D6AC1-5C75-4D56-8325-DAB82E3E0C1F}"/>
              </a:ext>
            </a:extLst>
          </p:cNvPr>
          <p:cNvSpPr txBox="1"/>
          <p:nvPr/>
        </p:nvSpPr>
        <p:spPr>
          <a:xfrm>
            <a:off x="3253409" y="4316049"/>
            <a:ext cx="5440017" cy="2308324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u="sng" dirty="0">
                <a:solidFill>
                  <a:schemeClr val="tx1"/>
                </a:solidFill>
              </a:rPr>
              <a:t>Максимальна </a:t>
            </a:r>
            <a:r>
              <a:rPr lang="uk-UA" u="sng" dirty="0" err="1">
                <a:solidFill>
                  <a:schemeClr val="tx1"/>
                </a:solidFill>
              </a:rPr>
              <a:t>цифровізація</a:t>
            </a:r>
            <a:r>
              <a:rPr lang="uk-UA" u="sng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uk-UA" dirty="0">
              <a:solidFill>
                <a:schemeClr val="tx1"/>
              </a:solidFill>
            </a:endParaRPr>
          </a:p>
          <a:p>
            <a:pPr algn="ctr"/>
            <a:r>
              <a:rPr lang="uk-UA" dirty="0">
                <a:solidFill>
                  <a:schemeClr val="tx1"/>
                </a:solidFill>
              </a:rPr>
              <a:t>Електронні цифрові продукти та технології, використовувані під час </a:t>
            </a:r>
            <a:r>
              <a:rPr lang="uk-UA" dirty="0" err="1">
                <a:solidFill>
                  <a:schemeClr val="tx1"/>
                </a:solidFill>
              </a:rPr>
              <a:t>самооцінювання</a:t>
            </a:r>
            <a:r>
              <a:rPr lang="uk-UA" dirty="0">
                <a:solidFill>
                  <a:schemeClr val="tx1"/>
                </a:solidFill>
              </a:rPr>
              <a:t>, вивчення практичного досвіду у звичних для педагога умовах, позитивно впливають на психологічний стан її учасників</a:t>
            </a:r>
          </a:p>
          <a:p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D2789E-BB9B-440A-90D1-854BBFB2C60E}"/>
              </a:ext>
            </a:extLst>
          </p:cNvPr>
          <p:cNvSpPr txBox="1"/>
          <p:nvPr/>
        </p:nvSpPr>
        <p:spPr>
          <a:xfrm>
            <a:off x="6980583" y="1028675"/>
            <a:ext cx="5211417" cy="2308324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u="sng" dirty="0">
                <a:solidFill>
                  <a:schemeClr val="tx1"/>
                </a:solidFill>
              </a:rPr>
              <a:t>Різноплановість результатів</a:t>
            </a:r>
          </a:p>
          <a:p>
            <a:pPr algn="ctr"/>
            <a:endParaRPr lang="uk-UA" dirty="0">
              <a:solidFill>
                <a:schemeClr val="tx1"/>
              </a:solidFill>
            </a:endParaRPr>
          </a:p>
          <a:p>
            <a:pPr algn="ctr"/>
            <a:r>
              <a:rPr lang="uk-UA" dirty="0">
                <a:solidFill>
                  <a:schemeClr val="tx1"/>
                </a:solidFill>
              </a:rPr>
              <a:t>Позитивні результати зараховують як чергову атестацію, є підставою для присвоєння наступної педагогічної категорії, надають право на щомісячну доплату у розмірі 20% посадового окладу </a:t>
            </a:r>
            <a:r>
              <a:rPr lang="uk-UA" dirty="0" err="1">
                <a:solidFill>
                  <a:schemeClr val="tx1"/>
                </a:solidFill>
              </a:rPr>
              <a:t>пропорційно</a:t>
            </a:r>
            <a:r>
              <a:rPr lang="uk-UA" dirty="0">
                <a:solidFill>
                  <a:schemeClr val="tx1"/>
                </a:solidFill>
              </a:rPr>
              <a:t> до обсягу </a:t>
            </a:r>
            <a:r>
              <a:rPr lang="uk-UA" dirty="0" err="1">
                <a:solidFill>
                  <a:schemeClr val="tx1"/>
                </a:solidFill>
              </a:rPr>
              <a:t>педнавантаження</a:t>
            </a:r>
            <a:endParaRPr lang="uk-UA" dirty="0">
              <a:solidFill>
                <a:schemeClr val="tx1"/>
              </a:solidFill>
            </a:endParaRPr>
          </a:p>
          <a:p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936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EBE96-DA33-4C0E-8885-237E1D490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12506"/>
          </a:xfrm>
        </p:spPr>
        <p:txBody>
          <a:bodyPr/>
          <a:lstStyle/>
          <a:p>
            <a:pPr algn="ctr"/>
            <a:r>
              <a:rPr lang="uk-UA" dirty="0"/>
              <a:t>Реєстрація учасників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F6D4A8A-DF0A-4277-8272-625F6941F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2506"/>
            <a:ext cx="10515600" cy="4114801"/>
          </a:xfrm>
        </p:spPr>
        <p:txBody>
          <a:bodyPr>
            <a:normAutofit/>
          </a:bodyPr>
          <a:lstStyle/>
          <a:p>
            <a:endParaRPr lang="uk-UA" sz="2800" dirty="0"/>
          </a:p>
          <a:p>
            <a:pPr algn="just"/>
            <a:r>
              <a:rPr lang="uk-UA" sz="2800" dirty="0"/>
              <a:t>Реєстрація учасників здійснюється на сайті УЦОЯО в розділі </a:t>
            </a:r>
            <a:r>
              <a:rPr lang="uk-UA" sz="2800" dirty="0">
                <a:hlinkClick r:id="rId2"/>
              </a:rPr>
              <a:t>«Сертифікація педагогічних працівників»</a:t>
            </a:r>
            <a:r>
              <a:rPr lang="uk-UA" sz="2800" dirty="0"/>
              <a:t> з 1 по 11 серпня 2023 року.</a:t>
            </a:r>
          </a:p>
          <a:p>
            <a:pPr algn="just"/>
            <a:endParaRPr lang="uk-UA" sz="2800" dirty="0"/>
          </a:p>
          <a:p>
            <a:pPr algn="just"/>
            <a:r>
              <a:rPr lang="uk-UA" sz="2800" dirty="0"/>
              <a:t>Для кожного учасника створюється кабінет, який містить всю інформацію про проходження ним кожного із етапів, допущення чи недопущення до подальшої участі.</a:t>
            </a:r>
          </a:p>
        </p:txBody>
      </p:sp>
    </p:spTree>
    <p:extLst>
      <p:ext uri="{BB962C8B-B14F-4D97-AF65-F5344CB8AC3E}">
        <p14:creationId xmlns:p14="http://schemas.microsoft.com/office/powerpoint/2010/main" val="769939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9EB548-B81F-4F7A-B3C6-856392A84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dirty="0"/>
              <a:t>Згідно пункту 8 </a:t>
            </a:r>
            <a:r>
              <a:rPr lang="uk-UA" sz="3600" dirty="0">
                <a:hlinkClick r:id="rId2"/>
              </a:rPr>
              <a:t>Положення про сертифікацію педагогічних працівників </a:t>
            </a:r>
            <a:r>
              <a:rPr lang="uk-UA" sz="3600" dirty="0"/>
              <a:t>дирекцією видається довідка, у якій вказується: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387DC1B-A648-47A3-97FE-BB4D4CB29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800" dirty="0"/>
              <a:t>Прізвище, ім’я по-батькові вчителя;</a:t>
            </a:r>
          </a:p>
          <a:p>
            <a:r>
              <a:rPr lang="uk-UA" sz="2800" dirty="0"/>
              <a:t>Назва посади, фах за яким працює;</a:t>
            </a:r>
          </a:p>
          <a:p>
            <a:r>
              <a:rPr lang="uk-UA" sz="2800" dirty="0"/>
              <a:t>Підтвердження, що займана посада є його основним місцем роботи;</a:t>
            </a:r>
          </a:p>
          <a:p>
            <a:r>
              <a:rPr lang="uk-UA" sz="2800" dirty="0"/>
              <a:t>Загальний стаж педагогічно ї роботи;</a:t>
            </a:r>
          </a:p>
          <a:p>
            <a:r>
              <a:rPr lang="uk-UA" sz="2800" dirty="0"/>
              <a:t>Стаж роботи на займаній посаді;</a:t>
            </a:r>
          </a:p>
          <a:p>
            <a:r>
              <a:rPr lang="uk-UA" sz="2800" dirty="0"/>
              <a:t>Спеціальність згідно з дипломом;</a:t>
            </a:r>
          </a:p>
          <a:p>
            <a:r>
              <a:rPr lang="uk-UA" sz="2800" dirty="0"/>
              <a:t>Кваліфікаційна категорія;</a:t>
            </a:r>
          </a:p>
          <a:p>
            <a:r>
              <a:rPr lang="uk-UA" sz="2800" dirty="0"/>
              <a:t>Педагогічне звання.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68414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46470A-AAB2-45B0-9046-F0F664BB641A}"/>
              </a:ext>
            </a:extLst>
          </p:cNvPr>
          <p:cNvSpPr txBox="1"/>
          <p:nvPr/>
        </p:nvSpPr>
        <p:spPr>
          <a:xfrm>
            <a:off x="185530" y="450573"/>
            <a:ext cx="4764155" cy="584775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chemeClr val="accent6">
                    <a:lumMod val="75000"/>
                  </a:schemeClr>
                </a:solidFill>
              </a:rPr>
              <a:t>Основні види оцінювання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623DA3-C806-4B10-A842-85D691EA3945}"/>
              </a:ext>
            </a:extLst>
          </p:cNvPr>
          <p:cNvSpPr txBox="1"/>
          <p:nvPr/>
        </p:nvSpPr>
        <p:spPr>
          <a:xfrm>
            <a:off x="6096000" y="204351"/>
            <a:ext cx="4028661" cy="1077218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chemeClr val="accent6">
                    <a:lumMod val="75000"/>
                  </a:schemeClr>
                </a:solidFill>
              </a:rPr>
              <a:t>Процедура сертифікації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4102D-6E4F-4CA7-9CD9-3BF13EC6569F}"/>
              </a:ext>
            </a:extLst>
          </p:cNvPr>
          <p:cNvSpPr txBox="1"/>
          <p:nvPr/>
        </p:nvSpPr>
        <p:spPr>
          <a:xfrm>
            <a:off x="304800" y="2608467"/>
            <a:ext cx="3273286" cy="1200329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chemeClr val="tx1"/>
                </a:solidFill>
              </a:rPr>
              <a:t>І етап</a:t>
            </a:r>
          </a:p>
          <a:p>
            <a:pPr algn="ctr"/>
            <a:r>
              <a:rPr lang="uk-UA" sz="2400" dirty="0">
                <a:solidFill>
                  <a:schemeClr val="accent6">
                    <a:lumMod val="75000"/>
                  </a:schemeClr>
                </a:solidFill>
              </a:rPr>
              <a:t>Незалежне</a:t>
            </a:r>
          </a:p>
          <a:p>
            <a:pPr algn="ctr"/>
            <a:r>
              <a:rPr lang="uk-UA" sz="2400" dirty="0">
                <a:solidFill>
                  <a:schemeClr val="accent6">
                    <a:lumMod val="75000"/>
                  </a:schemeClr>
                </a:solidFill>
              </a:rPr>
              <a:t>тестування вчителя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4BBFC3-A6DF-4513-BEF7-D72E491D0504}"/>
              </a:ext>
            </a:extLst>
          </p:cNvPr>
          <p:cNvSpPr txBox="1"/>
          <p:nvPr/>
        </p:nvSpPr>
        <p:spPr>
          <a:xfrm>
            <a:off x="4939752" y="2608467"/>
            <a:ext cx="3273286" cy="1938992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chemeClr val="tx1"/>
                </a:solidFill>
              </a:rPr>
              <a:t>ІІ етап</a:t>
            </a:r>
          </a:p>
          <a:p>
            <a:pPr algn="ctr"/>
            <a:r>
              <a:rPr lang="uk-UA" sz="2400" dirty="0" err="1">
                <a:solidFill>
                  <a:schemeClr val="accent6">
                    <a:lumMod val="75000"/>
                  </a:schemeClr>
                </a:solidFill>
              </a:rPr>
              <a:t>Самооцінювання</a:t>
            </a:r>
            <a:r>
              <a:rPr lang="uk-UA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uk-UA" sz="2400" dirty="0">
                <a:solidFill>
                  <a:schemeClr val="accent6">
                    <a:lumMod val="75000"/>
                  </a:schemeClr>
                </a:solidFill>
              </a:rPr>
              <a:t>вчителем </a:t>
            </a:r>
          </a:p>
          <a:p>
            <a:pPr algn="ctr"/>
            <a:r>
              <a:rPr lang="uk-UA" sz="2400" dirty="0">
                <a:solidFill>
                  <a:schemeClr val="accent6">
                    <a:lumMod val="75000"/>
                  </a:schemeClr>
                </a:solidFill>
              </a:rPr>
              <a:t>Власної педагогічної майстерності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2BB606-CE84-4E0F-8F60-D9DD6F2399FF}"/>
              </a:ext>
            </a:extLst>
          </p:cNvPr>
          <p:cNvSpPr txBox="1"/>
          <p:nvPr/>
        </p:nvSpPr>
        <p:spPr>
          <a:xfrm>
            <a:off x="8766315" y="2608467"/>
            <a:ext cx="3273286" cy="156966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chemeClr val="tx1"/>
                </a:solidFill>
              </a:rPr>
              <a:t>ІІІ етап</a:t>
            </a:r>
          </a:p>
          <a:p>
            <a:pPr algn="ctr"/>
            <a:r>
              <a:rPr lang="uk-UA" sz="2400" dirty="0">
                <a:solidFill>
                  <a:schemeClr val="accent6">
                    <a:lumMod val="75000"/>
                  </a:schemeClr>
                </a:solidFill>
              </a:rPr>
              <a:t>Вивчення</a:t>
            </a:r>
          </a:p>
          <a:p>
            <a:pPr algn="ctr"/>
            <a:r>
              <a:rPr lang="uk-UA" sz="2400" dirty="0">
                <a:solidFill>
                  <a:schemeClr val="accent6">
                    <a:lumMod val="75000"/>
                  </a:schemeClr>
                </a:solidFill>
              </a:rPr>
              <a:t> практичного досвіду вчителя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A2F490-39B5-46B2-98AF-29B9BAB0DF89}"/>
              </a:ext>
            </a:extLst>
          </p:cNvPr>
          <p:cNvSpPr txBox="1"/>
          <p:nvPr/>
        </p:nvSpPr>
        <p:spPr>
          <a:xfrm>
            <a:off x="4479234" y="5884207"/>
            <a:ext cx="6732105" cy="52322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>Визначення результатів сертифікації</a:t>
            </a:r>
          </a:p>
        </p:txBody>
      </p:sp>
      <p:cxnSp>
        <p:nvCxnSpPr>
          <p:cNvPr id="14" name="Пряма зі стрілкою 13">
            <a:extLst>
              <a:ext uri="{FF2B5EF4-FFF2-40B4-BE49-F238E27FC236}">
                <a16:creationId xmlns:a16="http://schemas.microsoft.com/office/drawing/2014/main" id="{A567DF21-1EA8-4831-95AA-731344521D27}"/>
              </a:ext>
            </a:extLst>
          </p:cNvPr>
          <p:cNvCxnSpPr>
            <a:stCxn id="5" idx="3"/>
            <a:endCxn id="6" idx="1"/>
          </p:cNvCxnSpPr>
          <p:nvPr/>
        </p:nvCxnSpPr>
        <p:spPr>
          <a:xfrm flipV="1">
            <a:off x="4949685" y="742960"/>
            <a:ext cx="114631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 зі стрілкою 15">
            <a:extLst>
              <a:ext uri="{FF2B5EF4-FFF2-40B4-BE49-F238E27FC236}">
                <a16:creationId xmlns:a16="http://schemas.microsoft.com/office/drawing/2014/main" id="{B7805CBD-794D-440F-A19C-7EAF3DD43B6C}"/>
              </a:ext>
            </a:extLst>
          </p:cNvPr>
          <p:cNvCxnSpPr>
            <a:stCxn id="6" idx="2"/>
            <a:endCxn id="7" idx="0"/>
          </p:cNvCxnSpPr>
          <p:nvPr/>
        </p:nvCxnSpPr>
        <p:spPr>
          <a:xfrm flipH="1">
            <a:off x="1941443" y="1281569"/>
            <a:ext cx="6168888" cy="1326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 зі стрілкою 18">
            <a:extLst>
              <a:ext uri="{FF2B5EF4-FFF2-40B4-BE49-F238E27FC236}">
                <a16:creationId xmlns:a16="http://schemas.microsoft.com/office/drawing/2014/main" id="{E5CD9E4E-42F6-4C9F-B748-F2520EAF30CA}"/>
              </a:ext>
            </a:extLst>
          </p:cNvPr>
          <p:cNvCxnSpPr>
            <a:stCxn id="6" idx="2"/>
            <a:endCxn id="8" idx="0"/>
          </p:cNvCxnSpPr>
          <p:nvPr/>
        </p:nvCxnSpPr>
        <p:spPr>
          <a:xfrm flipH="1">
            <a:off x="6576395" y="1281569"/>
            <a:ext cx="1533936" cy="1326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 зі стрілкою 20">
            <a:extLst>
              <a:ext uri="{FF2B5EF4-FFF2-40B4-BE49-F238E27FC236}">
                <a16:creationId xmlns:a16="http://schemas.microsoft.com/office/drawing/2014/main" id="{91B7C79E-7CB9-45EF-A358-75597E29C924}"/>
              </a:ext>
            </a:extLst>
          </p:cNvPr>
          <p:cNvCxnSpPr>
            <a:stCxn id="6" idx="2"/>
            <a:endCxn id="9" idx="0"/>
          </p:cNvCxnSpPr>
          <p:nvPr/>
        </p:nvCxnSpPr>
        <p:spPr>
          <a:xfrm>
            <a:off x="8110331" y="1281569"/>
            <a:ext cx="2292627" cy="1326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 зі стрілкою 22">
            <a:extLst>
              <a:ext uri="{FF2B5EF4-FFF2-40B4-BE49-F238E27FC236}">
                <a16:creationId xmlns:a16="http://schemas.microsoft.com/office/drawing/2014/main" id="{10CC7257-CE04-4D43-BD24-1CCD8DBCF3DF}"/>
              </a:ext>
            </a:extLst>
          </p:cNvPr>
          <p:cNvCxnSpPr>
            <a:stCxn id="9" idx="2"/>
            <a:endCxn id="12" idx="0"/>
          </p:cNvCxnSpPr>
          <p:nvPr/>
        </p:nvCxnSpPr>
        <p:spPr>
          <a:xfrm flipH="1">
            <a:off x="7845287" y="4178127"/>
            <a:ext cx="2557671" cy="1706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611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E082C-0D55-4569-B3E9-1942F6F0C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11"/>
            <a:ext cx="10515600" cy="687219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rgbClr val="7030A0"/>
                </a:solidFill>
              </a:rPr>
              <a:t>І етап сертифікації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EBFECFB-3763-41FB-88D5-DF06616E7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0175"/>
            <a:ext cx="10515600" cy="5116096"/>
          </a:xfrm>
        </p:spPr>
        <p:txBody>
          <a:bodyPr>
            <a:normAutofit/>
          </a:bodyPr>
          <a:lstStyle/>
          <a:p>
            <a:pPr algn="ctr"/>
            <a:r>
              <a:rPr lang="uk-UA" sz="2800" dirty="0">
                <a:solidFill>
                  <a:srgbClr val="7030A0"/>
                </a:solidFill>
              </a:rPr>
              <a:t>Незалежне тестування проводить УЦОЯО 9 вересня 2023</a:t>
            </a:r>
          </a:p>
          <a:p>
            <a:pPr algn="ctr"/>
            <a:endParaRPr lang="uk-UA" sz="2800" dirty="0"/>
          </a:p>
          <a:p>
            <a:pPr algn="just"/>
            <a:r>
              <a:rPr lang="uk-UA" sz="2800" dirty="0"/>
              <a:t>Етап передбачає особисту присутність учасника у пункті тестування на підставі виклику, надісланого йому УЦОЯО. </a:t>
            </a:r>
          </a:p>
          <a:p>
            <a:pPr algn="just"/>
            <a:r>
              <a:rPr lang="uk-UA" sz="2800" dirty="0"/>
              <a:t>Тест містить 90 завдань,</a:t>
            </a:r>
            <a:r>
              <a:rPr lang="ru-RU" dirty="0"/>
              <a:t> На </a:t>
            </a:r>
            <a:r>
              <a:rPr lang="ru-RU" dirty="0" err="1"/>
              <a:t>виконання</a:t>
            </a:r>
            <a:r>
              <a:rPr lang="ru-RU" dirty="0"/>
              <a:t> тесту </a:t>
            </a:r>
            <a:r>
              <a:rPr lang="ru-RU" dirty="0" err="1"/>
              <a:t>відведено</a:t>
            </a:r>
            <a:r>
              <a:rPr lang="ru-RU" dirty="0"/>
              <a:t> </a:t>
            </a:r>
            <a:r>
              <a:rPr lang="ru-RU" b="1" dirty="0"/>
              <a:t>180 </a:t>
            </a:r>
            <a:r>
              <a:rPr lang="ru-RU" b="1" dirty="0" err="1"/>
              <a:t>хвилин</a:t>
            </a:r>
            <a:r>
              <a:rPr lang="ru-RU" dirty="0"/>
              <a:t>.</a:t>
            </a:r>
            <a:r>
              <a:rPr lang="uk-UA" sz="2800" dirty="0"/>
              <a:t>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F47360-1FA9-43A0-AC2F-89E074CCE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768" y="3623872"/>
            <a:ext cx="7732646" cy="3012316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8E6D1C24-A98B-49CE-8FA3-3DE46645D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2552" y="3429000"/>
            <a:ext cx="4035287" cy="360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253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3E163-A11A-4B5C-988E-D894FF7D8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91" y="164102"/>
            <a:ext cx="11003631" cy="31187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665600-976E-4CA1-969B-A43014614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579" y="3650894"/>
            <a:ext cx="9958646" cy="289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625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F62E3B-BC72-4ACE-8953-386ECCBFC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23" y="211040"/>
            <a:ext cx="10349041" cy="4031176"/>
          </a:xfrm>
          <a:prstGeom prst="rect">
            <a:avLst/>
          </a:prstGeom>
        </p:spPr>
      </p:pic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5F0DFA77-1400-4C7C-ACCC-28FAE8E0B5A6}"/>
              </a:ext>
            </a:extLst>
          </p:cNvPr>
          <p:cNvSpPr txBox="1"/>
          <p:nvPr/>
        </p:nvSpPr>
        <p:spPr>
          <a:xfrm>
            <a:off x="75979" y="5006715"/>
            <a:ext cx="32528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/>
              <a:t>Завантажити характеристику тесту </a:t>
            </a:r>
          </a:p>
        </p:txBody>
      </p:sp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C64921B1-3ACE-4A7A-BA6B-7BC5EAD9AADF}"/>
              </a:ext>
            </a:extLst>
          </p:cNvPr>
          <p:cNvSpPr txBox="1"/>
          <p:nvPr/>
        </p:nvSpPr>
        <p:spPr>
          <a:xfrm>
            <a:off x="8454452" y="5156615"/>
            <a:ext cx="31779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/>
              <a:t>Завантажити програму </a:t>
            </a:r>
          </a:p>
          <a:p>
            <a:pPr algn="ctr"/>
            <a:r>
              <a:rPr lang="uk-UA" sz="2800" dirty="0"/>
              <a:t>тесту</a:t>
            </a:r>
          </a:p>
        </p:txBody>
      </p:sp>
    </p:spTree>
    <p:extLst>
      <p:ext uri="{BB962C8B-B14F-4D97-AF65-F5344CB8AC3E}">
        <p14:creationId xmlns:p14="http://schemas.microsoft.com/office/powerpoint/2010/main" val="1062186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BFC70-183E-4699-A778-C8AA001FE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036"/>
            <a:ext cx="10515600" cy="781878"/>
          </a:xfrm>
        </p:spPr>
        <p:txBody>
          <a:bodyPr/>
          <a:lstStyle/>
          <a:p>
            <a:pPr algn="ctr"/>
            <a:r>
              <a:rPr lang="uk-UA" dirty="0"/>
              <a:t>Згідно з програмою тестування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AE4D9-A831-4EC0-9201-96AD329C899C}"/>
              </a:ext>
            </a:extLst>
          </p:cNvPr>
          <p:cNvSpPr txBox="1"/>
          <p:nvPr/>
        </p:nvSpPr>
        <p:spPr>
          <a:xfrm>
            <a:off x="477078" y="1126436"/>
            <a:ext cx="4439696" cy="544764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uk-UA" sz="2400" b="1" dirty="0"/>
              <a:t>25% запитань тесту універсальні:</a:t>
            </a:r>
          </a:p>
          <a:p>
            <a:r>
              <a:rPr lang="uk-UA" sz="2400" dirty="0">
                <a:solidFill>
                  <a:schemeClr val="tx1"/>
                </a:solidFill>
              </a:rPr>
              <a:t>- організація освітнього середовища;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chemeClr val="tx1"/>
                </a:solidFill>
              </a:rPr>
              <a:t>партнерська взаємодія з учасниками освітнього процесу;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chemeClr val="tx1"/>
                </a:solidFill>
              </a:rPr>
              <a:t>Управління освітнім процесом;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chemeClr val="tx1"/>
                </a:solidFill>
              </a:rPr>
              <a:t>Інклюзія, безпекові заходи у школі, </a:t>
            </a:r>
            <a:r>
              <a:rPr lang="uk-UA" sz="2400" dirty="0" err="1">
                <a:solidFill>
                  <a:schemeClr val="tx1"/>
                </a:solidFill>
              </a:rPr>
              <a:t>домедична</a:t>
            </a:r>
            <a:r>
              <a:rPr lang="uk-UA" sz="2400" dirty="0">
                <a:solidFill>
                  <a:schemeClr val="tx1"/>
                </a:solidFill>
              </a:rPr>
              <a:t> допомога;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chemeClr val="tx1"/>
                </a:solidFill>
              </a:rPr>
              <a:t>Організація простору за стандартами НУШ</a:t>
            </a:r>
          </a:p>
          <a:p>
            <a:pPr marL="285750" indent="-285750">
              <a:buFontTx/>
              <a:buChar char="-"/>
            </a:pPr>
            <a:endParaRPr lang="uk-UA" dirty="0"/>
          </a:p>
          <a:p>
            <a:pPr marL="285750" indent="-285750">
              <a:buFontTx/>
              <a:buChar char="-"/>
            </a:pPr>
            <a:endParaRPr lang="uk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CF6E30-37F4-47A4-A9C6-4F3E6AD52A08}"/>
              </a:ext>
            </a:extLst>
          </p:cNvPr>
          <p:cNvSpPr txBox="1"/>
          <p:nvPr/>
        </p:nvSpPr>
        <p:spPr>
          <a:xfrm>
            <a:off x="6096000" y="849436"/>
            <a:ext cx="5363817" cy="600164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uk-UA" sz="2400" b="1" dirty="0"/>
              <a:t>75% - запитами стосовно предмета</a:t>
            </a:r>
            <a:r>
              <a:rPr lang="uk-UA" sz="2400" dirty="0"/>
              <a:t>:</a:t>
            </a:r>
          </a:p>
          <a:p>
            <a:pPr marL="285750" indent="-285750">
              <a:buFontTx/>
              <a:buChar char="-"/>
            </a:pPr>
            <a:r>
              <a:rPr lang="ru-RU" sz="2000" dirty="0" err="1">
                <a:solidFill>
                  <a:schemeClr val="tx1"/>
                </a:solidFill>
              </a:rPr>
              <a:t>комунікація</a:t>
            </a:r>
            <a:r>
              <a:rPr lang="ru-RU" sz="2000" dirty="0">
                <a:solidFill>
                  <a:schemeClr val="tx1"/>
                </a:solidFill>
              </a:rPr>
              <a:t> державною </a:t>
            </a:r>
            <a:r>
              <a:rPr lang="ru-RU" sz="2000" dirty="0" err="1">
                <a:solidFill>
                  <a:schemeClr val="tx1"/>
                </a:solidFill>
              </a:rPr>
              <a:t>мовою</a:t>
            </a:r>
            <a:r>
              <a:rPr lang="ru-RU" sz="2000" dirty="0">
                <a:solidFill>
                  <a:schemeClr val="tx1"/>
                </a:solidFill>
              </a:rPr>
              <a:t> з </a:t>
            </a:r>
            <a:r>
              <a:rPr lang="ru-RU" sz="2000" dirty="0" err="1">
                <a:solidFill>
                  <a:schemeClr val="tx1"/>
                </a:solidFill>
              </a:rPr>
              <a:t>дотриманням</a:t>
            </a:r>
            <a:r>
              <a:rPr lang="ru-RU" sz="2000" dirty="0">
                <a:solidFill>
                  <a:schemeClr val="tx1"/>
                </a:solidFill>
              </a:rPr>
              <a:t> норм </a:t>
            </a:r>
            <a:r>
              <a:rPr lang="ru-RU" sz="2000" dirty="0" err="1">
                <a:solidFill>
                  <a:schemeClr val="tx1"/>
                </a:solidFill>
              </a:rPr>
              <a:t>української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літературної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мови</a:t>
            </a:r>
            <a:r>
              <a:rPr lang="uk-UA" sz="2000" dirty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endParaRPr lang="uk-UA" sz="20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000" dirty="0" err="1">
                <a:solidFill>
                  <a:schemeClr val="tx1"/>
                </a:solidFill>
              </a:rPr>
              <a:t>створення</a:t>
            </a:r>
            <a:r>
              <a:rPr lang="ru-RU" sz="2000" dirty="0">
                <a:solidFill>
                  <a:schemeClr val="tx1"/>
                </a:solidFill>
              </a:rPr>
              <a:t> й </a:t>
            </a:r>
            <a:r>
              <a:rPr lang="ru-RU" sz="2000" dirty="0" err="1">
                <a:solidFill>
                  <a:schemeClr val="tx1"/>
                </a:solidFill>
              </a:rPr>
              <a:t>підтримка</a:t>
            </a:r>
            <a:r>
              <a:rPr lang="ru-RU" sz="2000" dirty="0">
                <a:solidFill>
                  <a:schemeClr val="tx1"/>
                </a:solidFill>
              </a:rPr>
              <a:t> цифрового </a:t>
            </a:r>
            <a:r>
              <a:rPr lang="ru-RU" sz="2000" dirty="0" err="1">
                <a:solidFill>
                  <a:schemeClr val="tx1"/>
                </a:solidFill>
              </a:rPr>
              <a:t>середовища</a:t>
            </a:r>
            <a:r>
              <a:rPr lang="ru-RU" sz="2000" dirty="0">
                <a:solidFill>
                  <a:schemeClr val="tx1"/>
                </a:solidFill>
              </a:rPr>
              <a:t> для </a:t>
            </a:r>
            <a:r>
              <a:rPr lang="ru-RU" sz="2000" dirty="0" err="1">
                <a:solidFill>
                  <a:schemeClr val="tx1"/>
                </a:solidFill>
              </a:rPr>
              <a:t>ефективного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навчання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предметів</a:t>
            </a:r>
            <a:r>
              <a:rPr lang="ru-RU" sz="2000" dirty="0">
                <a:solidFill>
                  <a:schemeClr val="tx1"/>
                </a:solidFill>
              </a:rPr>
              <a:t> та </a:t>
            </a:r>
            <a:r>
              <a:rPr lang="ru-RU" sz="2000" dirty="0" err="1">
                <a:solidFill>
                  <a:schemeClr val="tx1"/>
                </a:solidFill>
              </a:rPr>
              <a:t>інтегрованих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курсів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математичної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освітньої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галузі</a:t>
            </a:r>
            <a:r>
              <a:rPr lang="ru-RU" sz="2000" dirty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endParaRPr lang="ru-RU" sz="20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методики й </a:t>
            </a:r>
            <a:r>
              <a:rPr lang="ru-RU" sz="2000" dirty="0" err="1">
                <a:solidFill>
                  <a:schemeClr val="tx1"/>
                </a:solidFill>
              </a:rPr>
              <a:t>технології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навчання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предметів</a:t>
            </a:r>
            <a:r>
              <a:rPr lang="ru-RU" sz="2000" dirty="0">
                <a:solidFill>
                  <a:schemeClr val="tx1"/>
                </a:solidFill>
              </a:rPr>
              <a:t> та </a:t>
            </a:r>
            <a:r>
              <a:rPr lang="ru-RU" sz="2000" dirty="0" err="1">
                <a:solidFill>
                  <a:schemeClr val="tx1"/>
                </a:solidFill>
              </a:rPr>
              <a:t>інтегрованих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курсів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математичної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освітньої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галузі</a:t>
            </a:r>
            <a:r>
              <a:rPr lang="uk-UA" sz="2000" dirty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endParaRPr lang="uk-UA" sz="20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uk-UA" sz="2000" dirty="0">
                <a:solidFill>
                  <a:schemeClr val="tx1"/>
                </a:solidFill>
              </a:rPr>
              <a:t>система теоретичних знань з предметів та інтегрованих курсів математичної освітньої галузі, необхідна для реалізації вимог державних стандартів середньої освіти;</a:t>
            </a:r>
          </a:p>
          <a:p>
            <a:pPr marL="285750" indent="-285750">
              <a:buFontTx/>
              <a:buChar char="-"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450143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7E37C9-9B39-45A2-9615-8B27DCE6D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1"/>
            <a:ext cx="10515600" cy="806488"/>
          </a:xfrm>
        </p:spPr>
        <p:txBody>
          <a:bodyPr/>
          <a:lstStyle/>
          <a:p>
            <a:pPr algn="ctr"/>
            <a:r>
              <a:rPr lang="uk-UA" dirty="0"/>
              <a:t>ІІ етап сертифікації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CBB6B81-4AD5-44FC-8EAB-664AF3BA6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9287"/>
            <a:ext cx="10515600" cy="4426983"/>
          </a:xfrm>
        </p:spPr>
        <p:txBody>
          <a:bodyPr/>
          <a:lstStyle/>
          <a:p>
            <a:pPr algn="just"/>
            <a:r>
              <a:rPr lang="uk-UA" dirty="0" err="1"/>
              <a:t>Самооцінювання</a:t>
            </a:r>
            <a:r>
              <a:rPr lang="uk-UA" dirty="0"/>
              <a:t> власної педагогічної майстерності проводить служба якості.</a:t>
            </a:r>
          </a:p>
          <a:p>
            <a:pPr marL="0" indent="0" algn="just">
              <a:buNone/>
            </a:pPr>
            <a:r>
              <a:rPr lang="uk-UA" dirty="0"/>
              <a:t> </a:t>
            </a:r>
          </a:p>
          <a:p>
            <a:pPr algn="just"/>
            <a:r>
              <a:rPr lang="uk-UA" dirty="0"/>
              <a:t>Етап проходить дистанційно за допомогою цифрового продукту служби якості інформаційно-аналітичної системи </a:t>
            </a:r>
            <a:r>
              <a:rPr lang="en-US" dirty="0" err="1"/>
              <a:t>EvaLuEd</a:t>
            </a:r>
            <a:r>
              <a:rPr lang="uk-UA" dirty="0"/>
              <a:t>. </a:t>
            </a:r>
          </a:p>
          <a:p>
            <a:pPr algn="just"/>
            <a:endParaRPr lang="uk-UA" dirty="0"/>
          </a:p>
          <a:p>
            <a:pPr algn="just"/>
            <a:r>
              <a:rPr lang="uk-UA" dirty="0"/>
              <a:t>Після заповнення анкети </a:t>
            </a:r>
            <a:r>
              <a:rPr lang="uk-UA" dirty="0" err="1"/>
              <a:t>анкети</a:t>
            </a:r>
            <a:r>
              <a:rPr lang="uk-UA" dirty="0"/>
              <a:t> учасник отримує результат – візуалізацію його </a:t>
            </a:r>
            <a:r>
              <a:rPr lang="uk-UA" dirty="0" err="1"/>
              <a:t>самооцінювання</a:t>
            </a:r>
            <a:r>
              <a:rPr lang="uk-UA" dirty="0"/>
              <a:t>  у вигляді діаграми.</a:t>
            </a:r>
          </a:p>
          <a:p>
            <a:pPr algn="just"/>
            <a:r>
              <a:rPr lang="uk-UA" dirty="0"/>
              <a:t>Результат надходить на електронну пошту учасника. </a:t>
            </a:r>
          </a:p>
        </p:txBody>
      </p:sp>
      <p:pic>
        <p:nvPicPr>
          <p:cNvPr id="4" name="Picture 4" descr="Изображение логотипа">
            <a:extLst>
              <a:ext uri="{FF2B5EF4-FFF2-40B4-BE49-F238E27FC236}">
                <a16:creationId xmlns:a16="http://schemas.microsoft.com/office/drawing/2014/main" id="{64822B97-C889-467F-9EE3-FEA8EAA23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118" y="4408404"/>
            <a:ext cx="2903882" cy="271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621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CF31A-AB17-41AA-9D93-95DBC3694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277"/>
            <a:ext cx="10515600" cy="59445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ІІІ етап сертифікації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11ABCF-BDB8-4B31-BB8B-79AF23164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4157"/>
            <a:ext cx="10515600" cy="5222113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Вивчення практичного досвіду роботи проводить служба якості освіти</a:t>
            </a:r>
          </a:p>
          <a:p>
            <a:pPr marL="0" indent="0" algn="just">
              <a:buNone/>
            </a:pPr>
            <a:r>
              <a:rPr lang="uk-UA" sz="2400" dirty="0"/>
              <a:t>Проводиться експертне оцінювання 15 професійних </a:t>
            </a:r>
            <a:r>
              <a:rPr lang="uk-UA" sz="2400" dirty="0" err="1"/>
              <a:t>компетентностей</a:t>
            </a:r>
            <a:r>
              <a:rPr lang="uk-UA" sz="2400" dirty="0"/>
              <a:t>, визначених професійним стандартом, за 32 критеріями. </a:t>
            </a:r>
          </a:p>
          <a:p>
            <a:pPr marL="0" indent="0" algn="just">
              <a:buNone/>
            </a:pPr>
            <a:r>
              <a:rPr lang="uk-UA" sz="2400" dirty="0"/>
              <a:t>Кожен критерій оцінюється від 1 до 5 балів.</a:t>
            </a:r>
          </a:p>
          <a:p>
            <a:pPr marL="0" indent="0" algn="just">
              <a:buNone/>
            </a:pP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658953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5108EA-EFC3-47C3-AD7D-9212B6B97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1"/>
            <a:ext cx="10515600" cy="64746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Самопрезентація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9492440-AF3A-4854-92E4-2F19D4877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Самопрезентація передбачає розкриття </a:t>
            </a:r>
            <a:r>
              <a:rPr lang="uk-UA" dirty="0" err="1"/>
              <a:t>розкриття</a:t>
            </a:r>
            <a:r>
              <a:rPr lang="uk-UA" dirty="0"/>
              <a:t> учасником власного професійного образу, відображає досвід і досягнення за останні 2 роки.</a:t>
            </a:r>
          </a:p>
          <a:p>
            <a:r>
              <a:rPr lang="uk-UA" dirty="0"/>
              <a:t>Самопрезентація готується у зручній для учасника формі :</a:t>
            </a:r>
          </a:p>
          <a:p>
            <a:r>
              <a:rPr lang="uk-UA" dirty="0"/>
              <a:t> - презентація, відеофільм, розповідь, </a:t>
            </a:r>
            <a:r>
              <a:rPr lang="uk-UA" dirty="0" err="1"/>
              <a:t>фотоколаж</a:t>
            </a:r>
            <a:r>
              <a:rPr lang="uk-UA" dirty="0"/>
              <a:t>, тощо…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208093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715</Words>
  <Application>Microsoft Office PowerPoint</Application>
  <PresentationFormat>Широкий екран</PresentationFormat>
  <Paragraphs>120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Сертифікація  2023</vt:lpstr>
      <vt:lpstr>  Згідно наказу МОН України у 2023 році здійснюватиметься сертифікація :</vt:lpstr>
      <vt:lpstr>Етапи реєстрації</vt:lpstr>
      <vt:lpstr>Вимоги до учасників:</vt:lpstr>
      <vt:lpstr>Нормативні документи</vt:lpstr>
      <vt:lpstr>ОСОБЛИВОСТІ ПРОЦЕДУРИ СЕРТИФІКАЦІЇ</vt:lpstr>
      <vt:lpstr>Реєстрація учасників</vt:lpstr>
      <vt:lpstr>Згідно пункту 8 Положення про сертифікацію педагогічних працівників дирекцією видається довідка, у якій вказується:</vt:lpstr>
      <vt:lpstr>Презентація PowerPoint</vt:lpstr>
      <vt:lpstr>І етап сертифікації</vt:lpstr>
      <vt:lpstr>Презентація PowerPoint</vt:lpstr>
      <vt:lpstr>Презентація PowerPoint</vt:lpstr>
      <vt:lpstr>Згідно з програмою тестування</vt:lpstr>
      <vt:lpstr>ІІ етап сертифікації </vt:lpstr>
      <vt:lpstr>ІІІ етап сертифікації</vt:lpstr>
      <vt:lpstr>Самопрезентація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Сертифікація </dc:title>
  <dc:creator>ЦПР ПП</dc:creator>
  <cp:lastModifiedBy>ЦПР ПП</cp:lastModifiedBy>
  <cp:revision>3</cp:revision>
  <dcterms:created xsi:type="dcterms:W3CDTF">2023-06-01T13:17:19Z</dcterms:created>
  <dcterms:modified xsi:type="dcterms:W3CDTF">2023-06-05T11:09:47Z</dcterms:modified>
</cp:coreProperties>
</file>